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2" r:id="rId4"/>
    <p:sldMasterId id="2147483686" r:id="rId5"/>
  </p:sldMasterIdLst>
  <p:notesMasterIdLst>
    <p:notesMasterId r:id="rId106"/>
  </p:notesMasterIdLst>
  <p:sldIdLst>
    <p:sldId id="277" r:id="rId6"/>
    <p:sldId id="635" r:id="rId7"/>
    <p:sldId id="694" r:id="rId8"/>
    <p:sldId id="636" r:id="rId9"/>
    <p:sldId id="637" r:id="rId10"/>
    <p:sldId id="638" r:id="rId11"/>
    <p:sldId id="639" r:id="rId12"/>
    <p:sldId id="640" r:id="rId13"/>
    <p:sldId id="567" r:id="rId14"/>
    <p:sldId id="695" r:id="rId15"/>
    <p:sldId id="667" r:id="rId16"/>
    <p:sldId id="683" r:id="rId17"/>
    <p:sldId id="684" r:id="rId18"/>
    <p:sldId id="641" r:id="rId19"/>
    <p:sldId id="696" r:id="rId20"/>
    <p:sldId id="644" r:id="rId21"/>
    <p:sldId id="693" r:id="rId22"/>
    <p:sldId id="529" r:id="rId23"/>
    <p:sldId id="605" r:id="rId24"/>
    <p:sldId id="606" r:id="rId25"/>
    <p:sldId id="607" r:id="rId26"/>
    <p:sldId id="608" r:id="rId27"/>
    <p:sldId id="697" r:id="rId28"/>
    <p:sldId id="613" r:id="rId29"/>
    <p:sldId id="760" r:id="rId30"/>
    <p:sldId id="761" r:id="rId31"/>
    <p:sldId id="610" r:id="rId32"/>
    <p:sldId id="611" r:id="rId33"/>
    <p:sldId id="614" r:id="rId34"/>
    <p:sldId id="762" r:id="rId35"/>
    <p:sldId id="763" r:id="rId36"/>
    <p:sldId id="765" r:id="rId37"/>
    <p:sldId id="766" r:id="rId38"/>
    <p:sldId id="768" r:id="rId39"/>
    <p:sldId id="769" r:id="rId40"/>
    <p:sldId id="770" r:id="rId41"/>
    <p:sldId id="776" r:id="rId42"/>
    <p:sldId id="777" r:id="rId43"/>
    <p:sldId id="778" r:id="rId44"/>
    <p:sldId id="779" r:id="rId45"/>
    <p:sldId id="857" r:id="rId46"/>
    <p:sldId id="858" r:id="rId47"/>
    <p:sldId id="859" r:id="rId48"/>
    <p:sldId id="657" r:id="rId49"/>
    <p:sldId id="759" r:id="rId50"/>
    <p:sldId id="664" r:id="rId51"/>
    <p:sldId id="710" r:id="rId52"/>
    <p:sldId id="780" r:id="rId53"/>
    <p:sldId id="783" r:id="rId54"/>
    <p:sldId id="781" r:id="rId55"/>
    <p:sldId id="796" r:id="rId56"/>
    <p:sldId id="797" r:id="rId57"/>
    <p:sldId id="803" r:id="rId58"/>
    <p:sldId id="806" r:id="rId59"/>
    <p:sldId id="811" r:id="rId60"/>
    <p:sldId id="812" r:id="rId61"/>
    <p:sldId id="809" r:id="rId62"/>
    <p:sldId id="852" r:id="rId63"/>
    <p:sldId id="837" r:id="rId64"/>
    <p:sldId id="855" r:id="rId65"/>
    <p:sldId id="853" r:id="rId66"/>
    <p:sldId id="856" r:id="rId67"/>
    <p:sldId id="757" r:id="rId68"/>
    <p:sldId id="820" r:id="rId69"/>
    <p:sldId id="711" r:id="rId70"/>
    <p:sldId id="624" r:id="rId71"/>
    <p:sldId id="661" r:id="rId72"/>
    <p:sldId id="687" r:id="rId73"/>
    <p:sldId id="752" r:id="rId74"/>
    <p:sldId id="751" r:id="rId75"/>
    <p:sldId id="753" r:id="rId76"/>
    <p:sldId id="754" r:id="rId77"/>
    <p:sldId id="740" r:id="rId78"/>
    <p:sldId id="741" r:id="rId79"/>
    <p:sldId id="742" r:id="rId80"/>
    <p:sldId id="743" r:id="rId81"/>
    <p:sldId id="689" r:id="rId82"/>
    <p:sldId id="744" r:id="rId83"/>
    <p:sldId id="745" r:id="rId84"/>
    <p:sldId id="746" r:id="rId85"/>
    <p:sldId id="786" r:id="rId86"/>
    <p:sldId id="787" r:id="rId87"/>
    <p:sldId id="845" r:id="rId88"/>
    <p:sldId id="873" r:id="rId89"/>
    <p:sldId id="874" r:id="rId90"/>
    <p:sldId id="875" r:id="rId91"/>
    <p:sldId id="876" r:id="rId92"/>
    <p:sldId id="861" r:id="rId93"/>
    <p:sldId id="862" r:id="rId94"/>
    <p:sldId id="863" r:id="rId95"/>
    <p:sldId id="864" r:id="rId96"/>
    <p:sldId id="865" r:id="rId97"/>
    <p:sldId id="838" r:id="rId98"/>
    <p:sldId id="868" r:id="rId99"/>
    <p:sldId id="870" r:id="rId100"/>
    <p:sldId id="843" r:id="rId101"/>
    <p:sldId id="844" r:id="rId102"/>
    <p:sldId id="748" r:id="rId103"/>
    <p:sldId id="785" r:id="rId104"/>
    <p:sldId id="698" r:id="rId10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s" id="{4DA9FF83-01AE-414B-AE24-AB70921E8644}">
          <p14:sldIdLst>
            <p14:sldId id="277"/>
            <p14:sldId id="635"/>
            <p14:sldId id="694"/>
            <p14:sldId id="636"/>
            <p14:sldId id="637"/>
            <p14:sldId id="638"/>
            <p14:sldId id="639"/>
            <p14:sldId id="640"/>
            <p14:sldId id="567"/>
            <p14:sldId id="695"/>
            <p14:sldId id="667"/>
            <p14:sldId id="683"/>
            <p14:sldId id="684"/>
            <p14:sldId id="641"/>
            <p14:sldId id="696"/>
            <p14:sldId id="644"/>
            <p14:sldId id="693"/>
            <p14:sldId id="529"/>
            <p14:sldId id="605"/>
            <p14:sldId id="606"/>
            <p14:sldId id="607"/>
            <p14:sldId id="608"/>
            <p14:sldId id="697"/>
            <p14:sldId id="613"/>
            <p14:sldId id="760"/>
            <p14:sldId id="761"/>
            <p14:sldId id="610"/>
            <p14:sldId id="611"/>
            <p14:sldId id="614"/>
            <p14:sldId id="762"/>
            <p14:sldId id="763"/>
            <p14:sldId id="765"/>
            <p14:sldId id="766"/>
            <p14:sldId id="768"/>
            <p14:sldId id="769"/>
            <p14:sldId id="770"/>
            <p14:sldId id="776"/>
            <p14:sldId id="777"/>
            <p14:sldId id="778"/>
            <p14:sldId id="779"/>
            <p14:sldId id="857"/>
            <p14:sldId id="858"/>
            <p14:sldId id="859"/>
            <p14:sldId id="657"/>
            <p14:sldId id="759"/>
            <p14:sldId id="664"/>
            <p14:sldId id="710"/>
            <p14:sldId id="780"/>
            <p14:sldId id="783"/>
            <p14:sldId id="781"/>
            <p14:sldId id="796"/>
            <p14:sldId id="797"/>
            <p14:sldId id="803"/>
            <p14:sldId id="806"/>
            <p14:sldId id="811"/>
            <p14:sldId id="812"/>
            <p14:sldId id="809"/>
            <p14:sldId id="852"/>
            <p14:sldId id="837"/>
            <p14:sldId id="855"/>
            <p14:sldId id="853"/>
            <p14:sldId id="856"/>
            <p14:sldId id="757"/>
            <p14:sldId id="820"/>
            <p14:sldId id="711"/>
            <p14:sldId id="624"/>
            <p14:sldId id="661"/>
            <p14:sldId id="687"/>
            <p14:sldId id="752"/>
            <p14:sldId id="751"/>
            <p14:sldId id="753"/>
            <p14:sldId id="754"/>
            <p14:sldId id="740"/>
            <p14:sldId id="741"/>
            <p14:sldId id="742"/>
            <p14:sldId id="743"/>
            <p14:sldId id="689"/>
            <p14:sldId id="744"/>
            <p14:sldId id="745"/>
            <p14:sldId id="746"/>
            <p14:sldId id="786"/>
            <p14:sldId id="787"/>
            <p14:sldId id="845"/>
            <p14:sldId id="873"/>
            <p14:sldId id="874"/>
            <p14:sldId id="875"/>
            <p14:sldId id="876"/>
            <p14:sldId id="861"/>
            <p14:sldId id="862"/>
            <p14:sldId id="863"/>
            <p14:sldId id="864"/>
            <p14:sldId id="865"/>
            <p14:sldId id="838"/>
            <p14:sldId id="868"/>
            <p14:sldId id="870"/>
            <p14:sldId id="843"/>
            <p14:sldId id="844"/>
            <p14:sldId id="748"/>
            <p14:sldId id="785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2" pos="4498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orient="horz" pos="504" userDrawn="1">
          <p15:clr>
            <a:srgbClr val="A4A3A4"/>
          </p15:clr>
        </p15:guide>
        <p15:guide id="6" pos="2955" userDrawn="1">
          <p15:clr>
            <a:srgbClr val="A4A3A4"/>
          </p15:clr>
        </p15:guide>
        <p15:guide id="7" pos="1912" userDrawn="1">
          <p15:clr>
            <a:srgbClr val="A4A3A4"/>
          </p15:clr>
        </p15:guide>
        <p15:guide id="8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er Zou" initials="SZ" lastIdx="4" clrIdx="0"/>
  <p:cmAuthor id="2" name="Jay Lee" initials="JL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000000"/>
    <a:srgbClr val="74FBFD"/>
    <a:srgbClr val="0099C3"/>
    <a:srgbClr val="FF5D94"/>
    <a:srgbClr val="5D71FF"/>
    <a:srgbClr val="FFFFFF"/>
    <a:srgbClr val="FEFFFF"/>
    <a:srgbClr val="FE7000"/>
    <a:srgbClr val="37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87" d="100"/>
          <a:sy n="87" d="100"/>
        </p:scale>
        <p:origin x="2080" y="904"/>
      </p:cViewPr>
      <p:guideLst>
        <p:guide pos="4498"/>
        <p:guide orient="horz" pos="2160"/>
        <p:guide pos="264"/>
        <p:guide orient="horz" pos="504"/>
        <p:guide pos="2955"/>
        <p:guide pos="1912"/>
        <p:guide pos="74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3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Issues</c:v>
                </c:pt>
              </c:strCache>
            </c:strRef>
          </c:tx>
          <c:dPt>
            <c:idx val="0"/>
            <c:bubble3D val="0"/>
            <c:spPr>
              <a:solidFill>
                <a:srgbClr val="3783FF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E0-5D46-84A2-293467DDF4CB}"/>
              </c:ext>
            </c:extLst>
          </c:dPt>
          <c:dPt>
            <c:idx val="1"/>
            <c:bubble3D val="0"/>
            <c:spPr>
              <a:solidFill>
                <a:srgbClr val="FE700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E0-5D46-84A2-293467DDF4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E0-5D46-84A2-293467DDF4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E0-5D46-84A2-293467DDF4CB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41E0-5D46-84A2-293467DDF4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UX</c:v>
                </c:pt>
                <c:pt idx="1">
                  <c:v>Source preference</c:v>
                </c:pt>
                <c:pt idx="2">
                  <c:v>Paywall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</c:v>
                </c:pt>
                <c:pt idx="1">
                  <c:v>178</c:v>
                </c:pt>
                <c:pt idx="2">
                  <c:v>4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E0-5D46-84A2-293467DDF4C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UX DSATs</c:v>
                </c:pt>
              </c:strCache>
            </c:strRef>
          </c:tx>
          <c:dPt>
            <c:idx val="0"/>
            <c:bubble3D val="0"/>
            <c:spPr>
              <a:solidFill>
                <a:srgbClr val="3783FF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AB-D544-8CEC-59A5F2390CC4}"/>
              </c:ext>
            </c:extLst>
          </c:dPt>
          <c:dPt>
            <c:idx val="1"/>
            <c:bubble3D val="0"/>
            <c:spPr>
              <a:solidFill>
                <a:srgbClr val="FE700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AB-D544-8CEC-59A5F2390C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DAB-D544-8CEC-59A5F2390C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DAB-D544-8CEC-59A5F2390C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Visual treatment</c:v>
                </c:pt>
                <c:pt idx="1">
                  <c:v>Control</c:v>
                </c:pt>
                <c:pt idx="2">
                  <c:v>Other inteaction related</c:v>
                </c:pt>
                <c:pt idx="3">
                  <c:v>Content/bug/others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</c:v>
                </c:pt>
                <c:pt idx="1">
                  <c:v>10</c:v>
                </c:pt>
                <c:pt idx="2">
                  <c:v>11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AB-D544-8CEC-59A5F2390CC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 w="127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3783FF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63-8645-A129-4551A4E9BF26}"/>
              </c:ext>
            </c:extLst>
          </c:dPt>
          <c:dPt>
            <c:idx val="1"/>
            <c:bubble3D val="0"/>
            <c:spPr>
              <a:solidFill>
                <a:srgbClr val="FE700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63-8645-A129-4551A4E9BF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63-8645-A129-4551A4E9BF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863-8645-A129-4551A4E9BF2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F863-8645-A129-4551A4E9BF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Computer</c:v>
                </c:pt>
                <c:pt idx="1">
                  <c:v>Smartphone</c:v>
                </c:pt>
                <c:pt idx="2">
                  <c:v>TV</c:v>
                </c:pt>
                <c:pt idx="3">
                  <c:v>Print Newspaper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48</c:v>
                </c:pt>
                <c:pt idx="2">
                  <c:v>17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863-8645-A129-4551A4E9BF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987E4-3601-B54C-878E-8FD46DFC68E0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DA00-B48D-D74F-8317-6FAFADDE4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5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7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2168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53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45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343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82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97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44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789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558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257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17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276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962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5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865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851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228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829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766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354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894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61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199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599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600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579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34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106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427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077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Information overload: some people were confused about how the articles/stories were displayed, felt very random and disorganized . Hard to scan through the news.” I don’t know what to do or where to look at first, I feel </a:t>
            </a:r>
            <a:r>
              <a:rPr lang="en-US" err="1">
                <a:cs typeface="Calibri"/>
              </a:rPr>
              <a:t>im</a:t>
            </a:r>
            <a:r>
              <a:rPr lang="en-US">
                <a:cs typeface="Calibri"/>
              </a:rPr>
              <a:t> definitely going to miss some important news.”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883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Information overload: some people were confused about how the articles/stories were displayed, felt very random and disorganized . Hard to scan through the news.” I don’t know what to do or where to look at first, I feel </a:t>
            </a:r>
            <a:r>
              <a:rPr lang="en-US" err="1">
                <a:cs typeface="Calibri"/>
              </a:rPr>
              <a:t>im</a:t>
            </a:r>
            <a:r>
              <a:rPr lang="en-US">
                <a:cs typeface="Calibri"/>
              </a:rPr>
              <a:t> definitely going to miss some important news.”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975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55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650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594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3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424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4254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0567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335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4136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921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914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0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1120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1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2051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767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43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670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2695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9414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116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0140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28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25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36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2541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0093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0377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7662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3615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992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428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4865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681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568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5494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7562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820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0690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1962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0904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608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8106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8107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28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0093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3621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7047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4608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234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5194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625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7392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3077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5915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85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7023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8817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4178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3014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196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177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506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7362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8390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621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21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E413E7-6986-4660-AD61-D577AFEDE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1271293" y="5292284"/>
            <a:ext cx="636079" cy="6157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A47F71-B81B-4E1F-8531-C1C32E50A994}"/>
              </a:ext>
            </a:extLst>
          </p:cNvPr>
          <p:cNvSpPr txBox="1"/>
          <p:nvPr userDrawn="1"/>
        </p:nvSpPr>
        <p:spPr>
          <a:xfrm>
            <a:off x="1991878" y="5538729"/>
            <a:ext cx="292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10/12/2017</a:t>
            </a:r>
          </a:p>
        </p:txBody>
      </p:sp>
    </p:spTree>
    <p:extLst>
      <p:ext uri="{BB962C8B-B14F-4D97-AF65-F5344CB8AC3E}">
        <p14:creationId xmlns:p14="http://schemas.microsoft.com/office/powerpoint/2010/main" val="270972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AAA-7DA5-461F-BE6D-D83E19BC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53CDF-88D4-4D82-9E9A-D719E85F8D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1B7E2F-9A63-4718-9006-9B72699BE2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2390239"/>
            <a:ext cx="10515600" cy="15527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F0A973-DCEB-4242-8A1C-167FF06A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1600200"/>
            <a:ext cx="9864745" cy="4876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9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A1AACF-7606-4BB6-B068-9DED07E8B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7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7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1625683"/>
            <a:ext cx="10204449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AAF6E-8678-4225-BECF-7348909017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7C3D8C-0840-4E0B-837A-1EF5A54E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1625683"/>
            <a:ext cx="4876800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8339CE-7D51-4AE6-A9F9-7DCD84E4D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568" y="1625683"/>
            <a:ext cx="5041232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9E987-621B-434B-A720-63001F88E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A91FE1-16E8-440C-9EC1-D3B89516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16DE1D6-2031-42B3-8535-1D8A14AC6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15005"/>
            <a:ext cx="4969683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Your name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2A3FE-BE58-40CC-8057-CE450E281D2C}"/>
              </a:ext>
            </a:extLst>
          </p:cNvPr>
          <p:cNvSpPr txBox="1"/>
          <p:nvPr userDrawn="1"/>
        </p:nvSpPr>
        <p:spPr>
          <a:xfrm>
            <a:off x="1143000" y="1677371"/>
            <a:ext cx="2893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969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9169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ED45BA-B4A9-48AE-BE8B-CBC7A50C5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DABCB-F55E-46DB-AEEE-962F8C98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34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DDE0D-AC1F-416A-A844-A2F66ECA2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1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4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29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06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6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20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30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5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9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9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5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969FF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0">
          <p15:clr>
            <a:srgbClr val="F26B43"/>
          </p15:clr>
        </p15:guide>
        <p15:guide id="2" orient="horz" pos="1008">
          <p15:clr>
            <a:srgbClr val="F26B43"/>
          </p15:clr>
        </p15:guide>
        <p15:guide id="3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1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6.png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p:/t/BingStudios/Research/Edgjc5DR45VOgLP29qT9xTUB5E4koHfaLq2iES8Sqg3cnA?rtime=u93-N0JI1kg" TargetMode="External"/><Relationship Id="rId7" Type="http://schemas.openxmlformats.org/officeDocument/2006/relationships/hyperlink" Target="https://microsoft.sharepoint.com/:p:/t/BingStudios/Research/EZKLRa9Uaf9PiN15nUoqxSYBh__aK-gEDK3FapD347Hcng?rtime=8tx4S0JI1k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microsoft.sharepoint.com/:p:/t/BingStudios/Research/EZP5ySqOdLxFrKv9f1tMP2gBHxfDday9EJ-DPo6KOa_Dnw?rtime=Nvz0SUJI1kg" TargetMode="External"/><Relationship Id="rId5" Type="http://schemas.openxmlformats.org/officeDocument/2006/relationships/hyperlink" Target="https://microsoft.sharepoint.com/:p:/t/BingStudios/Research/Ee0WCKk_rvhLgbtputTDZRoBw-5fSTIhlfRvqL_QO3XyUg?rtime=jM3JOUJI1kg" TargetMode="External"/><Relationship Id="rId4" Type="http://schemas.openxmlformats.org/officeDocument/2006/relationships/hyperlink" Target="http://&#160;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microsoft.sharepoint.com/:p:/t/BingStudios/Research/Edgjc5DR45VOgLP29qT9xTUB5E4koHfaLq2iES8Sqg3cnA?rtime=u93-N0JI1kg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8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p:/t/BingStudios/Research/Ee0WCKk_rvhLgbtputTDZRoBw-5fSTIhlfRvqL_QO3XyUg?rtime=jM3JOUJI1k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microsoft.sharepoint.com/:p:/t/BingStudios/Research/EZP5ySqOdLxFrKv9f1tMP2gBHxfDday9EJ-DPo6KOa_Dnw?rtime=Nvz0SUJI1kg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jpeg"/><Relationship Id="rId4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microsoft.sharepoint.com/:p:/t/BingStudios/Research/Ee0WCKk_rvhLgbtputTDZRoBw-5fSTIhlfRvqL_QO3XyUg?rtime=jM3JOUJI1kg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73.jpeg"/><Relationship Id="rId4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44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7.jpeg"/><Relationship Id="rId11" Type="http://schemas.openxmlformats.org/officeDocument/2006/relationships/image" Target="../media/image81.png"/><Relationship Id="rId5" Type="http://schemas.openxmlformats.org/officeDocument/2006/relationships/image" Target="../media/image76.jpeg"/><Relationship Id="rId10" Type="http://schemas.openxmlformats.org/officeDocument/2006/relationships/image" Target="../media/image23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4.png"/><Relationship Id="rId4" Type="http://schemas.openxmlformats.org/officeDocument/2006/relationships/image" Target="../media/image83.jpg"/><Relationship Id="rId9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10" Type="http://schemas.openxmlformats.org/officeDocument/2006/relationships/image" Target="../media/image90.jpg"/><Relationship Id="rId4" Type="http://schemas.openxmlformats.org/officeDocument/2006/relationships/image" Target="../media/image54.png"/><Relationship Id="rId9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9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66.png"/><Relationship Id="rId10" Type="http://schemas.openxmlformats.org/officeDocument/2006/relationships/image" Target="../media/image90.jpg"/><Relationship Id="rId4" Type="http://schemas.openxmlformats.org/officeDocument/2006/relationships/image" Target="../media/image72.png"/><Relationship Id="rId9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6.jpe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8465A-2A83-4DFE-AF3A-684557D0E40C}"/>
              </a:ext>
            </a:extLst>
          </p:cNvPr>
          <p:cNvSpPr/>
          <p:nvPr/>
        </p:nvSpPr>
        <p:spPr>
          <a:xfrm>
            <a:off x="522883" y="1700880"/>
            <a:ext cx="9278257" cy="3323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TW" sz="96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VERP REDESIGN</a:t>
            </a:r>
          </a:p>
          <a:p>
            <a:pPr>
              <a:lnSpc>
                <a:spcPct val="70000"/>
              </a:lnSpc>
            </a:pPr>
            <a:r>
              <a:rPr lang="en-US" altLang="zh-TW" sz="96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VISION</a:t>
            </a:r>
            <a:endParaRPr lang="en-US" altLang="zh-TW" sz="8800" b="1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2148A-42F4-4945-BFED-9ED47DBEBAA4}"/>
              </a:ext>
            </a:extLst>
          </p:cNvPr>
          <p:cNvSpPr txBox="1"/>
          <p:nvPr/>
        </p:nvSpPr>
        <p:spPr>
          <a:xfrm>
            <a:off x="604256" y="4839753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cap="all" spc="2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IDEAS for </a:t>
            </a:r>
            <a:r>
              <a:rPr lang="en-US" altLang="zh-CN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BING NEWS</a:t>
            </a:r>
            <a:endParaRPr lang="en-US" b="1" cap="all" spc="2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86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cap="all" spc="20">
                <a:solidFill>
                  <a:srgbClr val="FFFF00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SECTION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3E74A-0F1E-A040-9E7D-A906FA880EBB}"/>
              </a:ext>
            </a:extLst>
          </p:cNvPr>
          <p:cNvCxnSpPr>
            <a:cxnSpLocks/>
          </p:cNvCxnSpPr>
          <p:nvPr/>
        </p:nvCxnSpPr>
        <p:spPr>
          <a:xfrm>
            <a:off x="1396314" y="3237470"/>
            <a:ext cx="5090983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1117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1DB3C8-62C4-214D-A0C3-78426585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79" y="13851597"/>
            <a:ext cx="6769439" cy="19386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D33B2-9D69-1D47-BD2A-B03A58062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79" y="13761949"/>
            <a:ext cx="6769439" cy="193865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2A6579-2C84-A048-B6EC-65D7E21D0CE7}"/>
              </a:ext>
            </a:extLst>
          </p:cNvPr>
          <p:cNvSpPr/>
          <p:nvPr/>
        </p:nvSpPr>
        <p:spPr>
          <a:xfrm>
            <a:off x="811451" y="2353919"/>
            <a:ext cx="11035991" cy="11905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E91E3-5EF3-2F44-8601-C1406B762F52}"/>
              </a:ext>
            </a:extLst>
          </p:cNvPr>
          <p:cNvSpPr txBox="1"/>
          <p:nvPr/>
        </p:nvSpPr>
        <p:spPr>
          <a:xfrm>
            <a:off x="730957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Doug Walston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5B630-5C81-2140-B527-7A9890FA4C6A}"/>
              </a:ext>
            </a:extLst>
          </p:cNvPr>
          <p:cNvSpPr txBox="1"/>
          <p:nvPr/>
        </p:nvSpPr>
        <p:spPr>
          <a:xfrm>
            <a:off x="2507904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Yan Yan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9F407-3068-074B-A5B9-A9AA3371EF67}"/>
              </a:ext>
            </a:extLst>
          </p:cNvPr>
          <p:cNvSpPr txBox="1"/>
          <p:nvPr/>
        </p:nvSpPr>
        <p:spPr>
          <a:xfrm>
            <a:off x="3691896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SABER ZOU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0BE4C-37D5-4648-92F2-C7910F42F7C9}"/>
              </a:ext>
            </a:extLst>
          </p:cNvPr>
          <p:cNvSpPr txBox="1"/>
          <p:nvPr/>
        </p:nvSpPr>
        <p:spPr>
          <a:xfrm>
            <a:off x="5241549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YUAN LI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14FB17-970A-4B44-8343-7766E5243509}"/>
              </a:ext>
            </a:extLst>
          </p:cNvPr>
          <p:cNvSpPr txBox="1"/>
          <p:nvPr/>
        </p:nvSpPr>
        <p:spPr>
          <a:xfrm>
            <a:off x="6834481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XU HAN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E96651-FE0B-9B40-A4A0-3C4204E0686A}"/>
              </a:ext>
            </a:extLst>
          </p:cNvPr>
          <p:cNvSpPr txBox="1"/>
          <p:nvPr/>
        </p:nvSpPr>
        <p:spPr>
          <a:xfrm>
            <a:off x="8397845" y="5223261"/>
            <a:ext cx="146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cap="all" spc="20" err="1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Hongwei</a:t>
            </a:r>
            <a:r>
              <a:rPr lang="en-US" sz="1200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tang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C9E5C2-E6A5-F24C-B078-26EA0BE3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16" y="4224839"/>
            <a:ext cx="812800" cy="812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DD3ACC-08B1-C94D-BE35-A53F24704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904" y="4224839"/>
            <a:ext cx="812800" cy="812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1130AA-5932-BA4D-A817-284271E8E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755" y="4224839"/>
            <a:ext cx="812800" cy="812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6DCDF4-839C-E84B-96E9-77CEED8DB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053" y="4224839"/>
            <a:ext cx="812800" cy="812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BDF6DB-F310-EE4A-9FFB-604957AC7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3698" y="4224839"/>
            <a:ext cx="812800" cy="812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BF4A07-F677-C846-B59A-733E90FCB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6408" y="4224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8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49051B-F225-4247-BE52-A26C0EB5A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Competitive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analysis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6073D-C73D-E347-8180-9E9037E2A941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Trend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03C8B2-F44A-8045-9A13-1EA49EECC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95" y="897340"/>
            <a:ext cx="6767218" cy="5960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60AAE-86A5-8E4C-99C3-E2D597B84AEF}"/>
              </a:ext>
            </a:extLst>
          </p:cNvPr>
          <p:cNvSpPr txBox="1"/>
          <p:nvPr/>
        </p:nvSpPr>
        <p:spPr>
          <a:xfrm>
            <a:off x="838201" y="2772652"/>
            <a:ext cx="3213100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363">
              <a:lnSpc>
                <a:spcPct val="90000"/>
              </a:lnSpc>
              <a:spcBef>
                <a:spcPct val="0"/>
              </a:spcBef>
              <a:buNone/>
              <a:defRPr sz="200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Clean, minimal</a:t>
            </a:r>
            <a:r>
              <a:rPr lang="en-US" altLang="zh-CN" sz="1900">
                <a:solidFill>
                  <a:schemeClr val="bg1"/>
                </a:solidFill>
              </a:rPr>
              <a:t>,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altLang="zh-CN" sz="1900">
                <a:solidFill>
                  <a:schemeClr val="bg1"/>
                </a:solidFill>
              </a:rPr>
              <a:t>d</a:t>
            </a:r>
            <a:r>
              <a:rPr kumimoji="0" lang="en-US" sz="1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aily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briefing, interests, local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992DE-287C-684E-9145-8D5CC626CA9A}"/>
              </a:ext>
            </a:extLst>
          </p:cNvPr>
          <p:cNvSpPr txBox="1"/>
          <p:nvPr/>
        </p:nvSpPr>
        <p:spPr>
          <a:xfrm>
            <a:off x="838199" y="2523994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GOOGLE NEWS</a:t>
            </a:r>
            <a:endParaRPr lang="en-US" b="1" cap="all" spc="2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21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49051B-F225-4247-BE52-A26C0EB5A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Competitive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analysis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6073D-C73D-E347-8180-9E9037E2A941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Trend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60AAE-86A5-8E4C-99C3-E2D597B84AEF}"/>
              </a:ext>
            </a:extLst>
          </p:cNvPr>
          <p:cNvSpPr txBox="1"/>
          <p:nvPr/>
        </p:nvSpPr>
        <p:spPr>
          <a:xfrm>
            <a:off x="838201" y="2893326"/>
            <a:ext cx="3213100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363">
              <a:lnSpc>
                <a:spcPct val="90000"/>
              </a:lnSpc>
              <a:spcBef>
                <a:spcPct val="0"/>
              </a:spcBef>
              <a:buNone/>
              <a:defRPr sz="200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Flipping, bold font, interests, recommendations, more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992DE-287C-684E-9145-8D5CC626CA9A}"/>
              </a:ext>
            </a:extLst>
          </p:cNvPr>
          <p:cNvSpPr txBox="1"/>
          <p:nvPr/>
        </p:nvSpPr>
        <p:spPr>
          <a:xfrm>
            <a:off x="838199" y="2523994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cap="all" spc="20" err="1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flipboard</a:t>
            </a:r>
            <a:endParaRPr lang="en-US" b="1" cap="all" spc="2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89CE86-4EE3-BB4A-9F1A-FCED3BF0C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95" y="916212"/>
            <a:ext cx="6767218" cy="59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3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49051B-F225-4247-BE52-A26C0EB5A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Competitive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analysis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60AAE-86A5-8E4C-99C3-E2D597B84AEF}"/>
              </a:ext>
            </a:extLst>
          </p:cNvPr>
          <p:cNvSpPr txBox="1"/>
          <p:nvPr/>
        </p:nvSpPr>
        <p:spPr>
          <a:xfrm>
            <a:off x="838201" y="2893326"/>
            <a:ext cx="3213100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363">
              <a:lnSpc>
                <a:spcPct val="90000"/>
              </a:lnSpc>
              <a:spcBef>
                <a:spcPct val="0"/>
              </a:spcBef>
              <a:buNone/>
              <a:defRPr sz="200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Colorful, big bold fonts, top stories, trending, featured, videos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992DE-287C-684E-9145-8D5CC626CA9A}"/>
              </a:ext>
            </a:extLst>
          </p:cNvPr>
          <p:cNvSpPr txBox="1"/>
          <p:nvPr/>
        </p:nvSpPr>
        <p:spPr>
          <a:xfrm>
            <a:off x="838199" y="2523994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cap="all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APPLE</a:t>
            </a:r>
            <a:endParaRPr lang="en-US" b="1" cap="all" spc="2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B18380-5CF0-154F-A4C6-64C7C08F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95" y="916212"/>
            <a:ext cx="6780496" cy="4237810"/>
          </a:xfrm>
          <a:prstGeom prst="rect">
            <a:avLst/>
          </a:prstGeom>
        </p:spPr>
      </p:pic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505AE287-2961-0D40-AC6E-FBC89F20F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6038"/>
          <a:stretch/>
        </p:blipFill>
        <p:spPr>
          <a:xfrm>
            <a:off x="6122997" y="5128622"/>
            <a:ext cx="5631094" cy="39819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FF6434D-887B-BD44-B9B7-D5CDEF45540B}"/>
              </a:ext>
            </a:extLst>
          </p:cNvPr>
          <p:cNvSpPr/>
          <p:nvPr/>
        </p:nvSpPr>
        <p:spPr>
          <a:xfrm>
            <a:off x="6133628" y="5073675"/>
            <a:ext cx="156833" cy="4036857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E78070-682D-FA49-BF74-C81A54C5CE29}"/>
              </a:ext>
            </a:extLst>
          </p:cNvPr>
          <p:cNvSpPr/>
          <p:nvPr/>
        </p:nvSpPr>
        <p:spPr>
          <a:xfrm>
            <a:off x="4973595" y="4737100"/>
            <a:ext cx="1149401" cy="2336800"/>
          </a:xfrm>
          <a:prstGeom prst="rect">
            <a:avLst/>
          </a:prstGeom>
          <a:solidFill>
            <a:srgbClr val="D3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A27BD-5367-E547-9F1C-5EF061D4874B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Trend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8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6566037-8509-4D4C-BF21-E3E5809AEAB8}"/>
              </a:ext>
            </a:extLst>
          </p:cNvPr>
          <p:cNvSpPr txBox="1">
            <a:spLocks/>
          </p:cNvSpPr>
          <p:nvPr/>
        </p:nvSpPr>
        <p:spPr>
          <a:xfrm>
            <a:off x="667534" y="1625090"/>
            <a:ext cx="11524466" cy="4509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>
                <a:solidFill>
                  <a:schemeClr val="bg1"/>
                </a:solidFill>
                <a:latin typeface="Segoe" panose="020B0502040504020203" pitchFamily="34" charset="0"/>
              </a:rPr>
              <a:t>CONTENT-CENTERED EXPERIENCES</a:t>
            </a:r>
          </a:p>
          <a:p>
            <a:pPr marL="1588" fontAlgn="base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\ Having a clear order with how visuals are presented to make content comprehension easier</a:t>
            </a:r>
          </a:p>
          <a:p>
            <a:pPr marL="1588" fontAlgn="base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\ Removing unnecessary “design clutter” to keep the attention focused on product content</a:t>
            </a:r>
          </a:p>
          <a:p>
            <a:pPr marL="1588" fontAlgn="base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\ Making good use of white space to give content some breathing room</a:t>
            </a:r>
          </a:p>
          <a:p>
            <a:pPr marL="1588">
              <a:lnSpc>
                <a:spcPct val="150000"/>
              </a:lnSpc>
            </a:pPr>
            <a:endParaRPr lang="en-US" sz="2000">
              <a:solidFill>
                <a:schemeClr val="tx1"/>
              </a:solidFill>
              <a:latin typeface="Segoe Light"/>
            </a:endParaRPr>
          </a:p>
          <a:p>
            <a:pPr marL="1588">
              <a:lnSpc>
                <a:spcPct val="120000"/>
              </a:lnSpc>
            </a:pPr>
            <a:r>
              <a:rPr lang="en-US" sz="3600" b="1">
                <a:solidFill>
                  <a:schemeClr val="bg1"/>
                </a:solidFill>
                <a:latin typeface="Segoe" panose="020B0502040504020203" pitchFamily="34" charset="0"/>
              </a:rPr>
              <a:t>TIME-SAVING DESIGN</a:t>
            </a: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Designing with common user navigation patterns in mind</a:t>
            </a: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Context-specific features (only visible when users are only to need them)</a:t>
            </a: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Simple navigation</a:t>
            </a:r>
          </a:p>
          <a:p>
            <a:pPr marL="1588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Segoe Light"/>
            </a:endParaRPr>
          </a:p>
          <a:p>
            <a:pPr marL="1588">
              <a:lnSpc>
                <a:spcPct val="150000"/>
              </a:lnSpc>
            </a:pPr>
            <a:r>
              <a:rPr lang="en-US" sz="3600" b="1">
                <a:solidFill>
                  <a:schemeClr val="bg1"/>
                </a:solidFill>
                <a:latin typeface="Segoe" panose="020B0502040504020203" pitchFamily="34" charset="0"/>
              </a:rPr>
              <a:t>INCLUSIVE DESIGN</a:t>
            </a:r>
            <a:endParaRPr lang="en-US" sz="3600" b="1">
              <a:solidFill>
                <a:srgbClr val="A6A6A6"/>
              </a:solidFill>
              <a:latin typeface="Segoe" panose="020B0502040504020203" pitchFamily="34" charset="0"/>
            </a:endParaRP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content appropriateness/accessibility/ease of use for everyone</a:t>
            </a:r>
          </a:p>
          <a:p>
            <a:pPr marL="1588">
              <a:lnSpc>
                <a:spcPct val="150000"/>
              </a:lnSpc>
            </a:pPr>
            <a:r>
              <a:rPr lang="en-US">
                <a:solidFill>
                  <a:srgbClr val="A6A6A6"/>
                </a:solidFill>
                <a:latin typeface="Segoe Light"/>
              </a:rPr>
              <a:t>\ incorporating user study/creating a diverse design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9051B-F225-4247-BE52-A26C0EB5A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Competitive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analysis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6073D-C73D-E347-8180-9E9037E2A941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Trend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Statement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9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cap="all" spc="20">
                <a:solidFill>
                  <a:srgbClr val="FFFF00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SECTION 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5DE209-F8F2-3F4E-A4DC-108C812F5BDC}"/>
              </a:ext>
            </a:extLst>
          </p:cNvPr>
          <p:cNvCxnSpPr>
            <a:cxnSpLocks/>
          </p:cNvCxnSpPr>
          <p:nvPr/>
        </p:nvCxnSpPr>
        <p:spPr>
          <a:xfrm>
            <a:off x="1396314" y="4361935"/>
            <a:ext cx="2804983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61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277C111-0390-4445-BC2C-B3C8EB655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46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601DC-7C2C-A545-996D-85FA2C6FE18F}"/>
              </a:ext>
            </a:extLst>
          </p:cNvPr>
          <p:cNvSpPr txBox="1"/>
          <p:nvPr/>
        </p:nvSpPr>
        <p:spPr>
          <a:xfrm>
            <a:off x="436980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HABITS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C1668-8094-C644-A1D4-432EE01D67C3}"/>
              </a:ext>
            </a:extLst>
          </p:cNvPr>
          <p:cNvSpPr txBox="1"/>
          <p:nvPr/>
        </p:nvSpPr>
        <p:spPr>
          <a:xfrm>
            <a:off x="436980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Scenario: A day in the life of a news consumer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02496BB-51DF-364B-91BE-09E86B056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61714"/>
              </p:ext>
            </p:extLst>
          </p:nvPr>
        </p:nvGraphicFramePr>
        <p:xfrm>
          <a:off x="528975" y="1666528"/>
          <a:ext cx="10515601" cy="3892567"/>
        </p:xfrm>
        <a:graphic>
          <a:graphicData uri="http://schemas.openxmlformats.org/drawingml/2006/table">
            <a:tbl>
              <a:tblPr/>
              <a:tblGrid>
                <a:gridCol w="2547857">
                  <a:extLst>
                    <a:ext uri="{9D8B030D-6E8A-4147-A177-3AD203B41FA5}">
                      <a16:colId xmlns:a16="http://schemas.microsoft.com/office/drawing/2014/main" val="551521187"/>
                    </a:ext>
                  </a:extLst>
                </a:gridCol>
                <a:gridCol w="2496065">
                  <a:extLst>
                    <a:ext uri="{9D8B030D-6E8A-4147-A177-3AD203B41FA5}">
                      <a16:colId xmlns:a16="http://schemas.microsoft.com/office/drawing/2014/main" val="103856738"/>
                    </a:ext>
                  </a:extLst>
                </a:gridCol>
                <a:gridCol w="5471679">
                  <a:extLst>
                    <a:ext uri="{9D8B030D-6E8A-4147-A177-3AD203B41FA5}">
                      <a16:colId xmlns:a16="http://schemas.microsoft.com/office/drawing/2014/main" val="2837598660"/>
                    </a:ext>
                  </a:extLst>
                </a:gridCol>
              </a:tblGrid>
              <a:tr h="574437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526907"/>
                  </a:ext>
                </a:extLst>
              </a:tr>
              <a:tr h="786072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fontAlgn="t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Morning fix of strong coffee and headlines news after getting up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250382"/>
                  </a:ext>
                </a:extLst>
              </a:tr>
              <a:tr h="1209341">
                <a:tc>
                  <a:txBody>
                    <a:bodyPr/>
                    <a:lstStyle/>
                    <a:p>
                      <a:pPr fontAlgn="t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trending news during coffee break</a:t>
                      </a: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personalized feed at lunch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breaking news through notification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​</a:t>
                      </a: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773713"/>
                  </a:ext>
                </a:extLst>
              </a:tr>
              <a:tr h="1322717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Read/Listen news before go to sleep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​</a:t>
                      </a: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and search news at commute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​</a:t>
                      </a:r>
                    </a:p>
                    <a:p>
                      <a:pPr marL="171450" indent="-171450" algn="l" fontAlgn="base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 breaking news through notification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​</a:t>
                      </a: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76854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8828FC-5719-9844-9AC9-CD2ED965A964}"/>
              </a:ext>
            </a:extLst>
          </p:cNvPr>
          <p:cNvCxnSpPr>
            <a:cxnSpLocks/>
          </p:cNvCxnSpPr>
          <p:nvPr/>
        </p:nvCxnSpPr>
        <p:spPr>
          <a:xfrm>
            <a:off x="528975" y="2315862"/>
            <a:ext cx="96529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DD0791-A323-5040-B4EA-80CBAFA1F2A2}"/>
              </a:ext>
            </a:extLst>
          </p:cNvPr>
          <p:cNvCxnSpPr>
            <a:cxnSpLocks/>
          </p:cNvCxnSpPr>
          <p:nvPr/>
        </p:nvCxnSpPr>
        <p:spPr>
          <a:xfrm>
            <a:off x="528975" y="3081981"/>
            <a:ext cx="96529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E2AFC3-4D93-8742-8B5B-50C91781DC24}"/>
              </a:ext>
            </a:extLst>
          </p:cNvPr>
          <p:cNvCxnSpPr>
            <a:cxnSpLocks/>
          </p:cNvCxnSpPr>
          <p:nvPr/>
        </p:nvCxnSpPr>
        <p:spPr>
          <a:xfrm>
            <a:off x="528975" y="4243516"/>
            <a:ext cx="96529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818320-6916-1E4E-8520-1D9B3EC5086A}"/>
              </a:ext>
            </a:extLst>
          </p:cNvPr>
          <p:cNvCxnSpPr>
            <a:cxnSpLocks/>
          </p:cNvCxnSpPr>
          <p:nvPr/>
        </p:nvCxnSpPr>
        <p:spPr>
          <a:xfrm>
            <a:off x="2484315" y="2315862"/>
            <a:ext cx="0" cy="32004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7D5A136-A4A4-8F4F-B530-C798E50E9C0A}"/>
              </a:ext>
            </a:extLst>
          </p:cNvPr>
          <p:cNvCxnSpPr>
            <a:cxnSpLocks/>
          </p:cNvCxnSpPr>
          <p:nvPr/>
        </p:nvCxnSpPr>
        <p:spPr>
          <a:xfrm>
            <a:off x="5079233" y="2315862"/>
            <a:ext cx="0" cy="32004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A13DF4-35D3-E441-AABF-91583D9900B4}"/>
              </a:ext>
            </a:extLst>
          </p:cNvPr>
          <p:cNvSpPr txBox="1"/>
          <p:nvPr/>
        </p:nvSpPr>
        <p:spPr>
          <a:xfrm>
            <a:off x="512159" y="1942228"/>
            <a:ext cx="197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402EC-2B79-5546-AB3D-48153FA830D0}"/>
              </a:ext>
            </a:extLst>
          </p:cNvPr>
          <p:cNvSpPr txBox="1"/>
          <p:nvPr/>
        </p:nvSpPr>
        <p:spPr>
          <a:xfrm>
            <a:off x="2526311" y="1942228"/>
            <a:ext cx="255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CAA00D-F61C-8842-A0D6-F145AE56EC5D}"/>
              </a:ext>
            </a:extLst>
          </p:cNvPr>
          <p:cNvSpPr txBox="1"/>
          <p:nvPr/>
        </p:nvSpPr>
        <p:spPr>
          <a:xfrm>
            <a:off x="5116040" y="1942229"/>
            <a:ext cx="5065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SCENARIO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6CAFE1-49EC-4F46-A8E7-848DD6F1E409}"/>
              </a:ext>
            </a:extLst>
          </p:cNvPr>
          <p:cNvSpPr txBox="1"/>
          <p:nvPr/>
        </p:nvSpPr>
        <p:spPr>
          <a:xfrm>
            <a:off x="2526311" y="3474466"/>
            <a:ext cx="255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Desktop/Mobile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C56BC3-BF9A-734C-AEDB-7377FD0EE3CE}"/>
              </a:ext>
            </a:extLst>
          </p:cNvPr>
          <p:cNvSpPr txBox="1"/>
          <p:nvPr/>
        </p:nvSpPr>
        <p:spPr>
          <a:xfrm>
            <a:off x="2526311" y="2547709"/>
            <a:ext cx="255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Mobile/Car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552FE2-FEF4-AD41-A5EC-A48DD305D49A}"/>
              </a:ext>
            </a:extLst>
          </p:cNvPr>
          <p:cNvSpPr txBox="1"/>
          <p:nvPr/>
        </p:nvSpPr>
        <p:spPr>
          <a:xfrm>
            <a:off x="2526311" y="4710142"/>
            <a:ext cx="255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Desktop/Mobile/Speaker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36BDDA-0B83-7345-8B2B-B2F797672449}"/>
              </a:ext>
            </a:extLst>
          </p:cNvPr>
          <p:cNvSpPr txBox="1"/>
          <p:nvPr/>
        </p:nvSpPr>
        <p:spPr>
          <a:xfrm>
            <a:off x="540686" y="4710142"/>
            <a:ext cx="192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Evening at home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3243E2-5C6B-6841-9387-ABFB4A7A4292}"/>
              </a:ext>
            </a:extLst>
          </p:cNvPr>
          <p:cNvSpPr txBox="1"/>
          <p:nvPr/>
        </p:nvSpPr>
        <p:spPr>
          <a:xfrm>
            <a:off x="540686" y="3409763"/>
            <a:ext cx="192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time at work</a:t>
            </a:r>
          </a:p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Lunch time at work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E89B96-A42F-DE4C-B55E-403FD84124DD}"/>
              </a:ext>
            </a:extLst>
          </p:cNvPr>
          <p:cNvSpPr txBox="1"/>
          <p:nvPr/>
        </p:nvSpPr>
        <p:spPr>
          <a:xfrm>
            <a:off x="540686" y="2547008"/>
            <a:ext cx="192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Morning at home/commute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US" sz="16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64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7932138-2348-1045-A5FB-7F1390B71A5D}"/>
              </a:ext>
            </a:extLst>
          </p:cNvPr>
          <p:cNvSpPr/>
          <p:nvPr/>
        </p:nvSpPr>
        <p:spPr>
          <a:xfrm>
            <a:off x="8293121" y="4551909"/>
            <a:ext cx="1396031" cy="1396031"/>
          </a:xfrm>
          <a:prstGeom prst="ellipse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584014-C6B3-9349-99D3-BFAB319DEF41}"/>
              </a:ext>
            </a:extLst>
          </p:cNvPr>
          <p:cNvSpPr/>
          <p:nvPr/>
        </p:nvSpPr>
        <p:spPr>
          <a:xfrm>
            <a:off x="5786776" y="1426881"/>
            <a:ext cx="4230062" cy="4230062"/>
          </a:xfrm>
          <a:prstGeom prst="ellipse">
            <a:avLst/>
          </a:prstGeom>
          <a:solidFill>
            <a:srgbClr val="FF0066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3BC267-BD60-BB4D-B190-F82F97F68445}"/>
              </a:ext>
            </a:extLst>
          </p:cNvPr>
          <p:cNvSpPr/>
          <p:nvPr/>
        </p:nvSpPr>
        <p:spPr>
          <a:xfrm>
            <a:off x="9060184" y="3740459"/>
            <a:ext cx="2207481" cy="2207481"/>
          </a:xfrm>
          <a:prstGeom prst="ellipse">
            <a:avLst/>
          </a:prstGeom>
          <a:solidFill>
            <a:srgbClr val="00FFF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F21C9-C64D-7C4F-A07A-7AE8D74D9329}"/>
              </a:ext>
            </a:extLst>
          </p:cNvPr>
          <p:cNvSpPr txBox="1"/>
          <p:nvPr/>
        </p:nvSpPr>
        <p:spPr>
          <a:xfrm>
            <a:off x="5170140" y="3203358"/>
            <a:ext cx="546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</a:t>
            </a:r>
            <a:endParaRPr kumimoji="0" lang="en-US" sz="2800" b="1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5139D-4AC0-974C-B803-74B65021198C}"/>
              </a:ext>
            </a:extLst>
          </p:cNvPr>
          <p:cNvSpPr txBox="1"/>
          <p:nvPr/>
        </p:nvSpPr>
        <p:spPr>
          <a:xfrm>
            <a:off x="7432257" y="4652835"/>
            <a:ext cx="546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b="1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</a:t>
            </a:r>
            <a:endParaRPr kumimoji="0" lang="en-US" b="1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D9923C-5A34-F548-AD75-05428417D224}"/>
              </a:ext>
            </a:extLst>
          </p:cNvPr>
          <p:cNvSpPr/>
          <p:nvPr/>
        </p:nvSpPr>
        <p:spPr>
          <a:xfrm>
            <a:off x="9413251" y="3183258"/>
            <a:ext cx="1220222" cy="1220222"/>
          </a:xfrm>
          <a:prstGeom prst="ellipse">
            <a:avLst/>
          </a:prstGeom>
          <a:solidFill>
            <a:srgbClr val="B953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F82923-0C20-6849-AB85-D663D6E2669A}"/>
              </a:ext>
            </a:extLst>
          </p:cNvPr>
          <p:cNvSpPr txBox="1"/>
          <p:nvPr/>
        </p:nvSpPr>
        <p:spPr>
          <a:xfrm>
            <a:off x="6259469" y="5105485"/>
            <a:ext cx="546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b="1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CONSUME</a:t>
            </a:r>
            <a:endParaRPr kumimoji="0" lang="en-US" sz="1400" b="1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0B9D5-8D1F-E843-9E94-572CAF946475}"/>
              </a:ext>
            </a:extLst>
          </p:cNvPr>
          <p:cNvSpPr txBox="1"/>
          <p:nvPr/>
        </p:nvSpPr>
        <p:spPr>
          <a:xfrm>
            <a:off x="7331888" y="3637379"/>
            <a:ext cx="546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EXPLORE</a:t>
            </a:r>
            <a:endParaRPr kumimoji="0" lang="en-US" sz="1400" b="1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3A9185-DD86-0142-BE7F-8481D7981A94}"/>
              </a:ext>
            </a:extLst>
          </p:cNvPr>
          <p:cNvGraphicFramePr>
            <a:graphicFrameLocks noGrp="1"/>
          </p:cNvGraphicFramePr>
          <p:nvPr/>
        </p:nvGraphicFramePr>
        <p:xfrm>
          <a:off x="528975" y="2045645"/>
          <a:ext cx="10515601" cy="3905629"/>
        </p:xfrm>
        <a:graphic>
          <a:graphicData uri="http://schemas.openxmlformats.org/drawingml/2006/table">
            <a:tbl>
              <a:tblPr/>
              <a:tblGrid>
                <a:gridCol w="1757025">
                  <a:extLst>
                    <a:ext uri="{9D8B030D-6E8A-4147-A177-3AD203B41FA5}">
                      <a16:colId xmlns:a16="http://schemas.microsoft.com/office/drawing/2014/main" val="551521187"/>
                    </a:ext>
                  </a:extLst>
                </a:gridCol>
                <a:gridCol w="1149178">
                  <a:extLst>
                    <a:ext uri="{9D8B030D-6E8A-4147-A177-3AD203B41FA5}">
                      <a16:colId xmlns:a16="http://schemas.microsoft.com/office/drawing/2014/main" val="103856738"/>
                    </a:ext>
                  </a:extLst>
                </a:gridCol>
                <a:gridCol w="7609398">
                  <a:extLst>
                    <a:ext uri="{9D8B030D-6E8A-4147-A177-3AD203B41FA5}">
                      <a16:colId xmlns:a16="http://schemas.microsoft.com/office/drawing/2014/main" val="2837598660"/>
                    </a:ext>
                  </a:extLst>
                </a:gridCol>
              </a:tblGrid>
              <a:tr h="574437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Surface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526907"/>
                  </a:ext>
                </a:extLst>
              </a:tr>
              <a:tr h="786072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Morning at home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fontAlgn="t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Read/Listen daily digest after get up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250382"/>
                  </a:ext>
                </a:extLst>
              </a:tr>
              <a:tr h="1209341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 time at work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Desktop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trending news at beginning of the work time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personalized feed at beginning of the work time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and search news at coffee break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None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breaking news through notification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773713"/>
                  </a:ext>
                </a:extLst>
              </a:tr>
              <a:tr h="1322717"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Evening at home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Mobile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>
                        <a:effectLst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Read/Listen news before go to sleep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and search news at commute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Read news while receive the notification in social place (bar/restaurant)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01" marR="90701" marT="45350" marB="453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37685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277C111-0390-4445-BC2C-B3C8EB655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46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601DC-7C2C-A545-996D-85FA2C6FE18F}"/>
              </a:ext>
            </a:extLst>
          </p:cNvPr>
          <p:cNvSpPr txBox="1"/>
          <p:nvPr/>
        </p:nvSpPr>
        <p:spPr>
          <a:xfrm>
            <a:off x="436980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HABITS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C1668-8094-C644-A1D4-432EE01D67C3}"/>
              </a:ext>
            </a:extLst>
          </p:cNvPr>
          <p:cNvSpPr txBox="1"/>
          <p:nvPr/>
        </p:nvSpPr>
        <p:spPr>
          <a:xfrm>
            <a:off x="436980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Scenario: A day in the life of a news consumer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18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>
            <a:extLst>
              <a:ext uri="{FF2B5EF4-FFF2-40B4-BE49-F238E27FC236}">
                <a16:creationId xmlns:a16="http://schemas.microsoft.com/office/drawing/2014/main" id="{907E2313-E73D-4844-ADB1-74291AA79002}"/>
              </a:ext>
            </a:extLst>
          </p:cNvPr>
          <p:cNvSpPr txBox="1"/>
          <p:nvPr/>
        </p:nvSpPr>
        <p:spPr>
          <a:xfrm>
            <a:off x="512159" y="1437236"/>
            <a:ext cx="272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HOW PEOPLE GET NEWS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4429471-098E-5F46-B6DB-7ED110570EB0}"/>
              </a:ext>
            </a:extLst>
          </p:cNvPr>
          <p:cNvSpPr txBox="1"/>
          <p:nvPr/>
        </p:nvSpPr>
        <p:spPr>
          <a:xfrm>
            <a:off x="509767" y="2190867"/>
            <a:ext cx="11766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Traditional channels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 TV, news publisher sites,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etc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80D9386-569D-394E-AB5A-4DD0054316C9}"/>
              </a:ext>
            </a:extLst>
          </p:cNvPr>
          <p:cNvSpPr txBox="1"/>
          <p:nvPr/>
        </p:nvSpPr>
        <p:spPr>
          <a:xfrm>
            <a:off x="509767" y="2800841"/>
            <a:ext cx="1261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 for the event/topic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E3C6311-5BAB-224C-8805-1F0FD6B42AEC}"/>
              </a:ext>
            </a:extLst>
          </p:cNvPr>
          <p:cNvSpPr txBox="1"/>
          <p:nvPr/>
        </p:nvSpPr>
        <p:spPr>
          <a:xfrm>
            <a:off x="508369" y="3389064"/>
            <a:ext cx="117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News portal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Homepage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News vertical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Feed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MSN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64C2B52-97A3-294E-9677-6570463BA273}"/>
              </a:ext>
            </a:extLst>
          </p:cNvPr>
          <p:cNvSpPr txBox="1"/>
          <p:nvPr/>
        </p:nvSpPr>
        <p:spPr>
          <a:xfrm>
            <a:off x="509766" y="4331826"/>
            <a:ext cx="126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Social network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Facebook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Twitter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Reddit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B8C1597-B437-C544-9905-E9EE78E0083C}"/>
              </a:ext>
            </a:extLst>
          </p:cNvPr>
          <p:cNvSpPr txBox="1"/>
          <p:nvPr/>
        </p:nvSpPr>
        <p:spPr>
          <a:xfrm>
            <a:off x="502204" y="5285010"/>
            <a:ext cx="1261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People around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5CCA695-A788-E54C-AE64-777645EFC45F}"/>
              </a:ext>
            </a:extLst>
          </p:cNvPr>
          <p:cNvSpPr txBox="1"/>
          <p:nvPr/>
        </p:nvSpPr>
        <p:spPr>
          <a:xfrm>
            <a:off x="509766" y="5585589"/>
            <a:ext cx="1261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Direct URL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B37AF7C-68ED-BB41-8128-A0AC4A411A06}"/>
              </a:ext>
            </a:extLst>
          </p:cNvPr>
          <p:cNvCxnSpPr>
            <a:cxnSpLocks/>
          </p:cNvCxnSpPr>
          <p:nvPr/>
        </p:nvCxnSpPr>
        <p:spPr>
          <a:xfrm>
            <a:off x="509767" y="18710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859B42-6EE0-2C48-A2EA-D3373D06196F}"/>
              </a:ext>
            </a:extLst>
          </p:cNvPr>
          <p:cNvCxnSpPr>
            <a:cxnSpLocks/>
          </p:cNvCxnSpPr>
          <p:nvPr/>
        </p:nvCxnSpPr>
        <p:spPr>
          <a:xfrm>
            <a:off x="1771551" y="1892792"/>
            <a:ext cx="0" cy="39332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40F78C8-65ED-AB4C-9A8B-0CD01905E369}"/>
              </a:ext>
            </a:extLst>
          </p:cNvPr>
          <p:cNvCxnSpPr>
            <a:cxnSpLocks/>
          </p:cNvCxnSpPr>
          <p:nvPr/>
        </p:nvCxnSpPr>
        <p:spPr>
          <a:xfrm>
            <a:off x="509766" y="2710822"/>
            <a:ext cx="278007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78899C0-38BB-2C40-9D1B-493E66E9C1AF}"/>
              </a:ext>
            </a:extLst>
          </p:cNvPr>
          <p:cNvCxnSpPr>
            <a:cxnSpLocks/>
          </p:cNvCxnSpPr>
          <p:nvPr/>
        </p:nvCxnSpPr>
        <p:spPr>
          <a:xfrm>
            <a:off x="494641" y="3308776"/>
            <a:ext cx="27952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7B60B36A-4CC2-E64C-80F5-CF642C8479C7}"/>
              </a:ext>
            </a:extLst>
          </p:cNvPr>
          <p:cNvCxnSpPr>
            <a:cxnSpLocks/>
          </p:cNvCxnSpPr>
          <p:nvPr/>
        </p:nvCxnSpPr>
        <p:spPr>
          <a:xfrm>
            <a:off x="509766" y="4252751"/>
            <a:ext cx="278007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74F8D1-651A-154E-B572-29DEBE4D85D1}"/>
              </a:ext>
            </a:extLst>
          </p:cNvPr>
          <p:cNvCxnSpPr>
            <a:cxnSpLocks/>
          </p:cNvCxnSpPr>
          <p:nvPr/>
        </p:nvCxnSpPr>
        <p:spPr>
          <a:xfrm>
            <a:off x="494641" y="5252319"/>
            <a:ext cx="27952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2309D4B-A04C-1049-99D3-36A0620D1A3D}"/>
              </a:ext>
            </a:extLst>
          </p:cNvPr>
          <p:cNvCxnSpPr>
            <a:cxnSpLocks/>
          </p:cNvCxnSpPr>
          <p:nvPr/>
        </p:nvCxnSpPr>
        <p:spPr>
          <a:xfrm>
            <a:off x="502204" y="5542045"/>
            <a:ext cx="278764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FA83385D-749B-F848-9686-91C7C79843A2}"/>
              </a:ext>
            </a:extLst>
          </p:cNvPr>
          <p:cNvSpPr txBox="1"/>
          <p:nvPr/>
        </p:nvSpPr>
        <p:spPr>
          <a:xfrm>
            <a:off x="479514" y="1894732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SCENARIOS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F3737A3-EF98-384E-A033-B6DEC19CFB9F}"/>
              </a:ext>
            </a:extLst>
          </p:cNvPr>
          <p:cNvSpPr txBox="1"/>
          <p:nvPr/>
        </p:nvSpPr>
        <p:spPr>
          <a:xfrm>
            <a:off x="1829262" y="1888548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36DEE61-677C-2445-8FE0-989789CF1E0C}"/>
              </a:ext>
            </a:extLst>
          </p:cNvPr>
          <p:cNvSpPr txBox="1"/>
          <p:nvPr/>
        </p:nvSpPr>
        <p:spPr>
          <a:xfrm>
            <a:off x="1827576" y="2752473"/>
            <a:ext cx="140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Event inference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Collaborate with Project Metis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51DA570-B05C-C941-8977-FF29F06AF571}"/>
              </a:ext>
            </a:extLst>
          </p:cNvPr>
          <p:cNvSpPr txBox="1"/>
          <p:nvPr/>
        </p:nvSpPr>
        <p:spPr>
          <a:xfrm>
            <a:off x="1827577" y="3389064"/>
            <a:ext cx="1441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Daily briefing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Optimization on columns and sections on VERP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673FBD9-AE63-074E-BB00-3139E54B0012}"/>
              </a:ext>
            </a:extLst>
          </p:cNvPr>
          <p:cNvSpPr txBox="1"/>
          <p:nvPr/>
        </p:nvSpPr>
        <p:spPr>
          <a:xfrm>
            <a:off x="1827576" y="4291258"/>
            <a:ext cx="1441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Bing news social account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Inclusion of Reddit content in news answer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Most shared article on Twitter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7343251-1E1B-2A47-999C-675DCD23CBB1}"/>
              </a:ext>
            </a:extLst>
          </p:cNvPr>
          <p:cNvSpPr txBox="1"/>
          <p:nvPr/>
        </p:nvSpPr>
        <p:spPr>
          <a:xfrm>
            <a:off x="1827577" y="5588212"/>
            <a:ext cx="1444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share actions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019D044-BBA6-C348-AC8E-BB460BDCB4DD}"/>
              </a:ext>
            </a:extLst>
          </p:cNvPr>
          <p:cNvSpPr txBox="1"/>
          <p:nvPr/>
        </p:nvSpPr>
        <p:spPr>
          <a:xfrm>
            <a:off x="3376933" y="1437236"/>
            <a:ext cx="2952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HOW PEOPLE DECIDE</a:t>
            </a:r>
            <a:r>
              <a:rPr kumimoji="0" lang="zh-CN" alt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WHAT TO READ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30ABCA-641D-894B-BA94-2EB32DED6161}"/>
              </a:ext>
            </a:extLst>
          </p:cNvPr>
          <p:cNvSpPr txBox="1"/>
          <p:nvPr/>
        </p:nvSpPr>
        <p:spPr>
          <a:xfrm>
            <a:off x="3463364" y="1892697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SCENARIOS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75DC6F9-36FE-8E4B-AC1F-7774AD7AA14E}"/>
              </a:ext>
            </a:extLst>
          </p:cNvPr>
          <p:cNvSpPr txBox="1"/>
          <p:nvPr/>
        </p:nvSpPr>
        <p:spPr>
          <a:xfrm>
            <a:off x="4829317" y="1892697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OPPORTUNITIES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89F21E51-C829-284A-92D0-25CC8B73E0E1}"/>
              </a:ext>
            </a:extLst>
          </p:cNvPr>
          <p:cNvCxnSpPr>
            <a:cxnSpLocks/>
          </p:cNvCxnSpPr>
          <p:nvPr/>
        </p:nvCxnSpPr>
        <p:spPr>
          <a:xfrm>
            <a:off x="4819742" y="1892792"/>
            <a:ext cx="0" cy="39332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C40D55A6-0B43-5A4B-904F-1EF8EABC0024}"/>
              </a:ext>
            </a:extLst>
          </p:cNvPr>
          <p:cNvSpPr txBox="1"/>
          <p:nvPr/>
        </p:nvSpPr>
        <p:spPr>
          <a:xfrm>
            <a:off x="3474010" y="2190866"/>
            <a:ext cx="1353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Browse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Information hierarchy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UX clarity/ease of 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B4D9A11-0C37-904D-918D-219668511A4A}"/>
              </a:ext>
            </a:extLst>
          </p:cNvPr>
          <p:cNvSpPr txBox="1"/>
          <p:nvPr/>
        </p:nvSpPr>
        <p:spPr>
          <a:xfrm>
            <a:off x="3469810" y="3377243"/>
            <a:ext cx="117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Decide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Relevancy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Freshness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Trustworthiness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 impact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075963E-718E-1A4A-893A-1E07F363AE56}"/>
              </a:ext>
            </a:extLst>
          </p:cNvPr>
          <p:cNvSpPr txBox="1"/>
          <p:nvPr/>
        </p:nvSpPr>
        <p:spPr>
          <a:xfrm>
            <a:off x="4829316" y="2190866"/>
            <a:ext cx="1507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Better organization of content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Article labels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E09B952-4F46-A44F-9E88-74C1D4EF06FD}"/>
              </a:ext>
            </a:extLst>
          </p:cNvPr>
          <p:cNvSpPr txBox="1"/>
          <p:nvPr/>
        </p:nvSpPr>
        <p:spPr>
          <a:xfrm>
            <a:off x="4827076" y="3377243"/>
            <a:ext cx="1608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More trust indication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More local source content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Publisher pane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Editorial picks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Paywall indicator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86BA0D6-C71C-9A4F-A0A1-10646DAEBDB4}"/>
              </a:ext>
            </a:extLst>
          </p:cNvPr>
          <p:cNvSpPr txBox="1"/>
          <p:nvPr/>
        </p:nvSpPr>
        <p:spPr>
          <a:xfrm>
            <a:off x="6480263" y="1888548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SCENARIOS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6CD0BDC-9404-0E48-9828-66EF922A3BD0}"/>
              </a:ext>
            </a:extLst>
          </p:cNvPr>
          <p:cNvSpPr txBox="1"/>
          <p:nvPr/>
        </p:nvSpPr>
        <p:spPr>
          <a:xfrm>
            <a:off x="7748209" y="1888548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OPPORTUNITIES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C4EB01F-7B87-F842-8149-AE810711B958}"/>
              </a:ext>
            </a:extLst>
          </p:cNvPr>
          <p:cNvCxnSpPr>
            <a:cxnSpLocks/>
          </p:cNvCxnSpPr>
          <p:nvPr/>
        </p:nvCxnSpPr>
        <p:spPr>
          <a:xfrm>
            <a:off x="7720753" y="1892792"/>
            <a:ext cx="0" cy="39332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A0792C1A-8B9C-8241-A637-46D949686799}"/>
              </a:ext>
            </a:extLst>
          </p:cNvPr>
          <p:cNvSpPr txBox="1"/>
          <p:nvPr/>
        </p:nvSpPr>
        <p:spPr>
          <a:xfrm>
            <a:off x="6463453" y="2193112"/>
            <a:ext cx="12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Skim/get a overview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Skim headlines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Watch videos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Flip through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BBD2F05-33D5-854B-BE4D-63FF883B7176}"/>
              </a:ext>
            </a:extLst>
          </p:cNvPr>
          <p:cNvSpPr txBox="1"/>
          <p:nvPr/>
        </p:nvSpPr>
        <p:spPr>
          <a:xfrm>
            <a:off x="6433477" y="3377243"/>
            <a:ext cx="1284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Deep dive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Read article and related coverage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 research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D259BB4-BAA9-5B4D-A66D-B7E6402DD7F6}"/>
              </a:ext>
            </a:extLst>
          </p:cNvPr>
          <p:cNvSpPr txBox="1"/>
          <p:nvPr/>
        </p:nvSpPr>
        <p:spPr>
          <a:xfrm>
            <a:off x="7776783" y="2190866"/>
            <a:ext cx="1284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Bite-size story format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Fast facts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QnA</a:t>
            </a: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ED22E8E-7B44-BD4F-9A41-5E9D0DD72D18}"/>
              </a:ext>
            </a:extLst>
          </p:cNvPr>
          <p:cNvSpPr txBox="1"/>
          <p:nvPr/>
        </p:nvSpPr>
        <p:spPr>
          <a:xfrm>
            <a:off x="7748209" y="3377243"/>
            <a:ext cx="156938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Spotlight</a:t>
            </a:r>
            <a:r>
              <a:rPr kumimoji="0" lang="zh-Hans" alt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Han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experience</a:t>
            </a:r>
            <a:r>
              <a:rPr kumimoji="0" lang="zh-Hans" alt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Han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+</a:t>
            </a:r>
            <a:r>
              <a:rPr kumimoji="0" lang="zh-Hans" alt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Han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multiple perspectives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Perspectives in news answer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People relationships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More immersive and engaging UX: images, visual topics (slideshow news) in </a:t>
            </a:r>
            <a:r>
              <a:rPr kumimoji="0" lang="en-US" sz="800" u="none" strike="noStrike" kern="1200" cap="none" spc="0" normalizeH="0" baseline="0" noProof="0" err="1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verp</a:t>
            </a: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rgbClr val="74FBFD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80C4FF0-2183-CC49-B989-CDD2386F9C30}"/>
              </a:ext>
            </a:extLst>
          </p:cNvPr>
          <p:cNvSpPr txBox="1"/>
          <p:nvPr/>
        </p:nvSpPr>
        <p:spPr>
          <a:xfrm>
            <a:off x="572196" y="6099140"/>
            <a:ext cx="2225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GOT IT COVERED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4A7F1E2-2CA2-5947-9581-91AF4A3D4BDE}"/>
              </a:ext>
            </a:extLst>
          </p:cNvPr>
          <p:cNvSpPr txBox="1"/>
          <p:nvPr/>
        </p:nvSpPr>
        <p:spPr>
          <a:xfrm>
            <a:off x="3741088" y="6007968"/>
            <a:ext cx="221309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TRUSETD, </a:t>
            </a:r>
            <a:r>
              <a:rPr lang="en-US" sz="11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WELL-STRUCTURED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EFFICIENT, KNOWS YOU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9599358D-CDB6-D849-BD2A-5C340D9AB0A9}"/>
              </a:ext>
            </a:extLst>
          </p:cNvPr>
          <p:cNvSpPr txBox="1"/>
          <p:nvPr/>
        </p:nvSpPr>
        <p:spPr>
          <a:xfrm>
            <a:off x="6822775" y="6007968"/>
            <a:ext cx="1964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COMPREHENSIVE, ENGAGING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ABFF0AD-86AC-F945-8234-28DEC4D795C2}"/>
              </a:ext>
            </a:extLst>
          </p:cNvPr>
          <p:cNvSpPr txBox="1"/>
          <p:nvPr/>
        </p:nvSpPr>
        <p:spPr>
          <a:xfrm>
            <a:off x="9369138" y="1894324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SCENARIOS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9E8DB2F-AF7F-A843-916C-388E40A3D31B}"/>
              </a:ext>
            </a:extLst>
          </p:cNvPr>
          <p:cNvSpPr txBox="1"/>
          <p:nvPr/>
        </p:nvSpPr>
        <p:spPr>
          <a:xfrm>
            <a:off x="10535668" y="1917140"/>
            <a:ext cx="1176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OPPORTUNITIES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4E09DE2-46A0-D148-BCDD-04025975B840}"/>
              </a:ext>
            </a:extLst>
          </p:cNvPr>
          <p:cNvCxnSpPr>
            <a:cxnSpLocks/>
          </p:cNvCxnSpPr>
          <p:nvPr/>
        </p:nvCxnSpPr>
        <p:spPr>
          <a:xfrm>
            <a:off x="10503594" y="1888548"/>
            <a:ext cx="0" cy="39332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BAC6A8C-5385-9F40-A91F-267683D12252}"/>
              </a:ext>
            </a:extLst>
          </p:cNvPr>
          <p:cNvSpPr txBox="1"/>
          <p:nvPr/>
        </p:nvSpPr>
        <p:spPr>
          <a:xfrm>
            <a:off x="9345046" y="2190866"/>
            <a:ext cx="12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Continue to explore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Seek similar topics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Acquire more knowledge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D24D078-F654-5042-B45C-A8E7C13B07F2}"/>
              </a:ext>
            </a:extLst>
          </p:cNvPr>
          <p:cNvSpPr txBox="1"/>
          <p:nvPr/>
        </p:nvSpPr>
        <p:spPr>
          <a:xfrm>
            <a:off x="9378943" y="3377243"/>
            <a:ext cx="1237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 actions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Share on social media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Save for later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Talk about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161C3EB-AA1C-F748-AAB4-E74EB0E4A96D}"/>
              </a:ext>
            </a:extLst>
          </p:cNvPr>
          <p:cNvSpPr txBox="1"/>
          <p:nvPr/>
        </p:nvSpPr>
        <p:spPr>
          <a:xfrm>
            <a:off x="9627259" y="6078042"/>
            <a:ext cx="1964738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1100">
                <a:solidFill>
                  <a:srgbClr val="74FBF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 FORMING</a:t>
            </a:r>
            <a:endParaRPr lang="en-US">
              <a:solidFill>
                <a:srgbClr val="74FBFD"/>
              </a:solidFill>
              <a:cs typeface="Calibr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253F368-414C-6042-B7DC-4158E7FFCE96}"/>
              </a:ext>
            </a:extLst>
          </p:cNvPr>
          <p:cNvSpPr txBox="1"/>
          <p:nvPr/>
        </p:nvSpPr>
        <p:spPr>
          <a:xfrm>
            <a:off x="10503593" y="3377243"/>
            <a:ext cx="11860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Better action framework to share and save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Emotional design to let them come back for more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5C02DC9-5AE4-B944-9DF7-0C1D3FA57688}"/>
              </a:ext>
            </a:extLst>
          </p:cNvPr>
          <p:cNvSpPr txBox="1"/>
          <p:nvPr/>
        </p:nvSpPr>
        <p:spPr>
          <a:xfrm>
            <a:off x="10521051" y="2187381"/>
            <a:ext cx="1186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Better topics for exploration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rgbClr val="74FBF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Easier way to explore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22F5EACA-990B-DF41-BAD0-F486A7A8670A}"/>
              </a:ext>
            </a:extLst>
          </p:cNvPr>
          <p:cNvSpPr txBox="1"/>
          <p:nvPr/>
        </p:nvSpPr>
        <p:spPr>
          <a:xfrm>
            <a:off x="1874183" y="2170282"/>
            <a:ext cx="140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Publishing platform?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9A66AE-CA52-0749-8D63-47D48F1A699C}"/>
              </a:ext>
            </a:extLst>
          </p:cNvPr>
          <p:cNvSpPr txBox="1"/>
          <p:nvPr/>
        </p:nvSpPr>
        <p:spPr>
          <a:xfrm>
            <a:off x="436980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HABITS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119FF2-3F95-1449-B339-37D42C56CF0D}"/>
              </a:ext>
            </a:extLst>
          </p:cNvPr>
          <p:cNvSpPr txBox="1"/>
          <p:nvPr/>
        </p:nvSpPr>
        <p:spPr>
          <a:xfrm>
            <a:off x="436980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Scenarios: How do you seek news?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1AF467A-8D6B-9B41-B921-B56C1EFEDB29}"/>
              </a:ext>
            </a:extLst>
          </p:cNvPr>
          <p:cNvCxnSpPr>
            <a:cxnSpLocks/>
          </p:cNvCxnSpPr>
          <p:nvPr/>
        </p:nvCxnSpPr>
        <p:spPr>
          <a:xfrm>
            <a:off x="509767" y="20996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E1299BE-D342-204B-B4AE-32C5C598AC47}"/>
              </a:ext>
            </a:extLst>
          </p:cNvPr>
          <p:cNvCxnSpPr>
            <a:cxnSpLocks/>
          </p:cNvCxnSpPr>
          <p:nvPr/>
        </p:nvCxnSpPr>
        <p:spPr>
          <a:xfrm>
            <a:off x="3459798" y="18710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252C2BD-9F07-3F48-B06B-4B38BBE4FA30}"/>
              </a:ext>
            </a:extLst>
          </p:cNvPr>
          <p:cNvCxnSpPr>
            <a:cxnSpLocks/>
          </p:cNvCxnSpPr>
          <p:nvPr/>
        </p:nvCxnSpPr>
        <p:spPr>
          <a:xfrm>
            <a:off x="3459798" y="20996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AA1E78-02FF-AC40-8720-85D77C17A6A0}"/>
              </a:ext>
            </a:extLst>
          </p:cNvPr>
          <p:cNvCxnSpPr>
            <a:cxnSpLocks/>
          </p:cNvCxnSpPr>
          <p:nvPr/>
        </p:nvCxnSpPr>
        <p:spPr>
          <a:xfrm>
            <a:off x="6431596" y="18710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F573AFC-7BCF-384C-AA23-300046240D2A}"/>
              </a:ext>
            </a:extLst>
          </p:cNvPr>
          <p:cNvCxnSpPr>
            <a:cxnSpLocks/>
          </p:cNvCxnSpPr>
          <p:nvPr/>
        </p:nvCxnSpPr>
        <p:spPr>
          <a:xfrm>
            <a:off x="6431596" y="20996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4F75F71-697E-6E4B-BB6E-FBCDC8DEB2A0}"/>
              </a:ext>
            </a:extLst>
          </p:cNvPr>
          <p:cNvCxnSpPr>
            <a:cxnSpLocks/>
          </p:cNvCxnSpPr>
          <p:nvPr/>
        </p:nvCxnSpPr>
        <p:spPr>
          <a:xfrm>
            <a:off x="9305425" y="18710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EE07F9A-6775-ED4F-B456-2A63095D5B5C}"/>
              </a:ext>
            </a:extLst>
          </p:cNvPr>
          <p:cNvCxnSpPr>
            <a:cxnSpLocks/>
          </p:cNvCxnSpPr>
          <p:nvPr/>
        </p:nvCxnSpPr>
        <p:spPr>
          <a:xfrm>
            <a:off x="9305425" y="20996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79F5951-6965-0441-B58B-ACD5F3C212F0}"/>
              </a:ext>
            </a:extLst>
          </p:cNvPr>
          <p:cNvCxnSpPr>
            <a:cxnSpLocks/>
          </p:cNvCxnSpPr>
          <p:nvPr/>
        </p:nvCxnSpPr>
        <p:spPr>
          <a:xfrm>
            <a:off x="3459798" y="3307934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6175A07-7956-A649-A4E2-9B261CBCE345}"/>
              </a:ext>
            </a:extLst>
          </p:cNvPr>
          <p:cNvCxnSpPr>
            <a:cxnSpLocks/>
          </p:cNvCxnSpPr>
          <p:nvPr/>
        </p:nvCxnSpPr>
        <p:spPr>
          <a:xfrm>
            <a:off x="6431596" y="3297048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AF6B699-5501-B34C-B0C0-8F7142C51B33}"/>
              </a:ext>
            </a:extLst>
          </p:cNvPr>
          <p:cNvCxnSpPr>
            <a:cxnSpLocks/>
          </p:cNvCxnSpPr>
          <p:nvPr/>
        </p:nvCxnSpPr>
        <p:spPr>
          <a:xfrm>
            <a:off x="9305425" y="3297048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CFF7704-D372-DF43-B176-3470C1911EAA}"/>
              </a:ext>
            </a:extLst>
          </p:cNvPr>
          <p:cNvCxnSpPr>
            <a:cxnSpLocks/>
          </p:cNvCxnSpPr>
          <p:nvPr/>
        </p:nvCxnSpPr>
        <p:spPr>
          <a:xfrm>
            <a:off x="502204" y="5835959"/>
            <a:ext cx="278764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918954C-673D-7344-8CDE-3E6C69F50709}"/>
              </a:ext>
            </a:extLst>
          </p:cNvPr>
          <p:cNvCxnSpPr>
            <a:cxnSpLocks/>
          </p:cNvCxnSpPr>
          <p:nvPr/>
        </p:nvCxnSpPr>
        <p:spPr>
          <a:xfrm>
            <a:off x="3459798" y="58334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021BAD-1B91-A047-9913-A27E8F27CB6F}"/>
              </a:ext>
            </a:extLst>
          </p:cNvPr>
          <p:cNvCxnSpPr>
            <a:cxnSpLocks/>
          </p:cNvCxnSpPr>
          <p:nvPr/>
        </p:nvCxnSpPr>
        <p:spPr>
          <a:xfrm>
            <a:off x="6431596" y="5833419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0D09B1-8E61-8146-9C38-2F350E503360}"/>
              </a:ext>
            </a:extLst>
          </p:cNvPr>
          <p:cNvCxnSpPr>
            <a:cxnSpLocks/>
          </p:cNvCxnSpPr>
          <p:nvPr/>
        </p:nvCxnSpPr>
        <p:spPr>
          <a:xfrm>
            <a:off x="9305425" y="5833420"/>
            <a:ext cx="273417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1C57838-6327-7D4F-B92A-B2BC9277EA66}"/>
              </a:ext>
            </a:extLst>
          </p:cNvPr>
          <p:cNvSpPr txBox="1"/>
          <p:nvPr/>
        </p:nvSpPr>
        <p:spPr>
          <a:xfrm>
            <a:off x="6431597" y="1437236"/>
            <a:ext cx="273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PEOPLE READ STORIES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E6CD6D-53D8-2042-B28B-4A5A3237B199}"/>
              </a:ext>
            </a:extLst>
          </p:cNvPr>
          <p:cNvSpPr txBox="1"/>
          <p:nvPr/>
        </p:nvSpPr>
        <p:spPr>
          <a:xfrm>
            <a:off x="9317591" y="1437236"/>
            <a:ext cx="273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PEOPLE DO AFTER READING</a:t>
            </a:r>
          </a:p>
        </p:txBody>
      </p:sp>
    </p:spTree>
    <p:extLst>
      <p:ext uri="{BB962C8B-B14F-4D97-AF65-F5344CB8AC3E}">
        <p14:creationId xmlns:p14="http://schemas.microsoft.com/office/powerpoint/2010/main" val="142080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5D5F53-BEDA-7C4C-B536-8071E30C5706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motivation</a:t>
            </a:r>
            <a:endParaRPr lang="en-US" b="1" cap="all" spc="2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06203-86F2-D843-9F75-FE6FF877BF3D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How our design can help users?</a:t>
            </a:r>
            <a:endParaRPr lang="en-US" sz="1600" spc="2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1B96C-872C-3D46-A1B0-390EAECF98E7}"/>
              </a:ext>
            </a:extLst>
          </p:cNvPr>
          <p:cNvSpPr txBox="1"/>
          <p:nvPr/>
        </p:nvSpPr>
        <p:spPr>
          <a:xfrm>
            <a:off x="632665" y="1384758"/>
            <a:ext cx="103963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 TIME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and engaging way to get informed</a:t>
            </a: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30000"/>
              </a:lnSpc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 DEEP</a:t>
            </a:r>
            <a:endParaRPr lang="en-US" sz="36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Comprehensive, perspectives, and trusted 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 MORE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More extensive exploration/better understanding of interests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013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AGENDA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69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CD9F93-F905-B646-82BA-5E537768404E}"/>
              </a:ext>
            </a:extLst>
          </p:cNvPr>
          <p:cNvSpPr txBox="1"/>
          <p:nvPr/>
        </p:nvSpPr>
        <p:spPr>
          <a:xfrm>
            <a:off x="632667" y="528008"/>
            <a:ext cx="734514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From latest research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EFBD5-FC1A-464D-AF29-BB047192E886}"/>
              </a:ext>
            </a:extLst>
          </p:cNvPr>
          <p:cNvSpPr txBox="1"/>
          <p:nvPr/>
        </p:nvSpPr>
        <p:spPr>
          <a:xfrm>
            <a:off x="929985" y="3921721"/>
            <a:ext cx="7213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Fix: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Improve organization/navigation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Double down: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visuals/imagery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EE5611-6BE1-DF41-A171-1AE07C7ADBBB}"/>
              </a:ext>
            </a:extLst>
          </p:cNvPr>
          <p:cNvSpPr/>
          <p:nvPr/>
        </p:nvSpPr>
        <p:spPr>
          <a:xfrm>
            <a:off x="793452" y="1666191"/>
            <a:ext cx="9600672" cy="16312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新細明體" panose="02020500000000000000" pitchFamily="18" charset="-120"/>
                <a:cs typeface="Segoe UI"/>
              </a:rPr>
              <a:t>PRIORITIES</a:t>
            </a:r>
          </a:p>
        </p:txBody>
      </p:sp>
    </p:spTree>
    <p:extLst>
      <p:ext uri="{BB962C8B-B14F-4D97-AF65-F5344CB8AC3E}">
        <p14:creationId xmlns:p14="http://schemas.microsoft.com/office/powerpoint/2010/main" val="711422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A611CF-BDF8-EC46-A337-05F65439C193}"/>
              </a:ext>
            </a:extLst>
          </p:cNvPr>
          <p:cNvSpPr txBox="1"/>
          <p:nvPr/>
        </p:nvSpPr>
        <p:spPr>
          <a:xfrm>
            <a:off x="929984" y="2913329"/>
            <a:ext cx="935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BING NEWS SHOULD BE 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5C702E-33BF-B24E-8EDD-960572474833}"/>
              </a:ext>
            </a:extLst>
          </p:cNvPr>
          <p:cNvCxnSpPr>
            <a:cxnSpLocks/>
          </p:cNvCxnSpPr>
          <p:nvPr/>
        </p:nvCxnSpPr>
        <p:spPr>
          <a:xfrm flipH="1">
            <a:off x="6629400" y="3366654"/>
            <a:ext cx="3896591" cy="0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39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43FBE7-98AC-B946-AC0F-D6A9A896FC17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 Approach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A8D7B-F1F0-5540-876B-A74BB33367EA}"/>
              </a:ext>
            </a:extLst>
          </p:cNvPr>
          <p:cNvSpPr txBox="1"/>
          <p:nvPr/>
        </p:nvSpPr>
        <p:spPr>
          <a:xfrm>
            <a:off x="632664" y="1384758"/>
            <a:ext cx="103963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layout, fast and easy to read, more control. </a:t>
            </a: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30000"/>
              </a:lnSpc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organization, cluster, clear 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SIMPLICITY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Focused, modern, clean and simple.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6099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cap="all" spc="20">
                <a:solidFill>
                  <a:srgbClr val="FFFF00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SECTION 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062E0F-4389-1648-902F-4D74F39A6FB3}"/>
              </a:ext>
            </a:extLst>
          </p:cNvPr>
          <p:cNvCxnSpPr>
            <a:cxnSpLocks/>
          </p:cNvCxnSpPr>
          <p:nvPr/>
        </p:nvCxnSpPr>
        <p:spPr>
          <a:xfrm>
            <a:off x="1396314" y="5461687"/>
            <a:ext cx="486856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48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FCA0C8-A728-FF43-A4F6-0819A78B99D0}"/>
              </a:ext>
            </a:extLst>
          </p:cNvPr>
          <p:cNvSpPr/>
          <p:nvPr/>
        </p:nvSpPr>
        <p:spPr>
          <a:xfrm>
            <a:off x="811451" y="2295100"/>
            <a:ext cx="11035991" cy="22678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DESIGN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62485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3D33B2-9D69-1D47-BD2A-B03A58062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5" b="74325"/>
          <a:stretch/>
        </p:blipFill>
        <p:spPr>
          <a:xfrm>
            <a:off x="9305272" y="2193331"/>
            <a:ext cx="2727115" cy="2402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8AE7F1-36A6-5948-B6CA-0D2C7841BF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53" b="22658"/>
          <a:stretch/>
        </p:blipFill>
        <p:spPr>
          <a:xfrm>
            <a:off x="-373576" y="2134842"/>
            <a:ext cx="2589271" cy="2447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1D7C84-5814-FE42-AF2F-D36B8C080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50"/>
          <a:stretch/>
        </p:blipFill>
        <p:spPr>
          <a:xfrm>
            <a:off x="4075287" y="-813065"/>
            <a:ext cx="2755524" cy="290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E869E-B441-6A4A-A1F4-3088A8D3A4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16"/>
          <a:stretch/>
        </p:blipFill>
        <p:spPr>
          <a:xfrm>
            <a:off x="6869958" y="-330285"/>
            <a:ext cx="2388793" cy="4927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9272F9-4403-3D47-8B13-353C5BA29A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5"/>
          <a:stretch/>
        </p:blipFill>
        <p:spPr>
          <a:xfrm>
            <a:off x="1936646" y="-1058274"/>
            <a:ext cx="2101991" cy="3149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F7EDD-01F4-C34D-AF0A-11525CCCD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77" y="2131654"/>
            <a:ext cx="2361468" cy="7955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70AA8F-0D7B-3248-A981-6DD4BD3459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8"/>
          <a:stretch/>
        </p:blipFill>
        <p:spPr>
          <a:xfrm>
            <a:off x="-57875" y="-3717553"/>
            <a:ext cx="1957871" cy="5808467"/>
          </a:xfrm>
          <a:prstGeom prst="rect">
            <a:avLst/>
          </a:prstGeom>
        </p:spPr>
      </p:pic>
      <p:pic>
        <p:nvPicPr>
          <p:cNvPr id="3" name="Picture 2" descr="A screenshot of a newspaper&#10;&#10;Description automatically generated">
            <a:extLst>
              <a:ext uri="{FF2B5EF4-FFF2-40B4-BE49-F238E27FC236}">
                <a16:creationId xmlns:a16="http://schemas.microsoft.com/office/drawing/2014/main" id="{C20EAE55-4340-ED44-81E5-7AD9E18A40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83" y="4626044"/>
            <a:ext cx="2269378" cy="11492102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3BF264-2B60-F447-B82C-77E3320209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27" y="5200161"/>
            <a:ext cx="2149441" cy="123207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E28343-7D8D-8B46-91C0-DA2ACBBDDC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8" t="35600" r="5113"/>
          <a:stretch/>
        </p:blipFill>
        <p:spPr>
          <a:xfrm>
            <a:off x="4686927" y="2131654"/>
            <a:ext cx="2143884" cy="30277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F927BB-C482-714F-8FA0-81B7B53BE19C}"/>
              </a:ext>
            </a:extLst>
          </p:cNvPr>
          <p:cNvSpPr txBox="1"/>
          <p:nvPr/>
        </p:nvSpPr>
        <p:spPr>
          <a:xfrm>
            <a:off x="9262872" y="347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D2E477-2C77-FE4A-B064-EE6F90B82A6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7" t="5808" r="5124"/>
          <a:stretch/>
        </p:blipFill>
        <p:spPr>
          <a:xfrm>
            <a:off x="9891785" y="4648614"/>
            <a:ext cx="2316162" cy="59746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AF21E9-A600-EB44-95D3-1613A724909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7" r="5124"/>
          <a:stretch/>
        </p:blipFill>
        <p:spPr>
          <a:xfrm>
            <a:off x="9305272" y="-2248035"/>
            <a:ext cx="1608115" cy="4403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6B89F8-712B-7F4A-AD52-0117922133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6" t="7911" b="58952"/>
          <a:stretch/>
        </p:blipFill>
        <p:spPr>
          <a:xfrm>
            <a:off x="6888503" y="4648614"/>
            <a:ext cx="2938888" cy="1740262"/>
          </a:xfrm>
          <a:prstGeom prst="rect">
            <a:avLst/>
          </a:prstGeom>
        </p:spPr>
      </p:pic>
      <p:pic>
        <p:nvPicPr>
          <p:cNvPr id="31" name="Picture 3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F5464B-BC7F-ED48-B0D9-15EFD1DBE7C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52677"/>
          <a:stretch/>
        </p:blipFill>
        <p:spPr>
          <a:xfrm>
            <a:off x="6888503" y="6456814"/>
            <a:ext cx="2938888" cy="26429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62E053-AF0C-774E-A3EF-1DBBB22BD7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067"/>
          <a:stretch/>
        </p:blipFill>
        <p:spPr>
          <a:xfrm>
            <a:off x="10949760" y="-299204"/>
            <a:ext cx="1957871" cy="24551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1171BF-FFA7-FC49-A565-7BD405796034}"/>
              </a:ext>
            </a:extLst>
          </p:cNvPr>
          <p:cNvSpPr txBox="1"/>
          <p:nvPr/>
        </p:nvSpPr>
        <p:spPr>
          <a:xfrm>
            <a:off x="9978571" y="70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6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A3BF3E5-5207-3343-9B23-E87DD3AEAF34}"/>
              </a:ext>
            </a:extLst>
          </p:cNvPr>
          <p:cNvGrpSpPr/>
          <p:nvPr/>
        </p:nvGrpSpPr>
        <p:grpSpPr>
          <a:xfrm>
            <a:off x="-1" y="0"/>
            <a:ext cx="6123745" cy="17513346"/>
            <a:chOff x="773128" y="-1769115"/>
            <a:chExt cx="8640000" cy="24709603"/>
          </a:xfrm>
        </p:grpSpPr>
        <p:grpSp>
          <p:nvGrpSpPr>
            <p:cNvPr id="24" name="组合 16">
              <a:extLst>
                <a:ext uri="{FF2B5EF4-FFF2-40B4-BE49-F238E27FC236}">
                  <a16:creationId xmlns:a16="http://schemas.microsoft.com/office/drawing/2014/main" id="{F30628FC-8837-A54A-A77D-9F28AF758427}"/>
                </a:ext>
              </a:extLst>
            </p:cNvPr>
            <p:cNvGrpSpPr/>
            <p:nvPr/>
          </p:nvGrpSpPr>
          <p:grpSpPr>
            <a:xfrm>
              <a:off x="773128" y="-1769115"/>
              <a:ext cx="8640000" cy="24709603"/>
              <a:chOff x="3036784" y="775302"/>
              <a:chExt cx="8640000" cy="24709603"/>
            </a:xfrm>
          </p:grpSpPr>
          <p:pic>
            <p:nvPicPr>
              <p:cNvPr id="25" name="图片 10">
                <a:extLst>
                  <a:ext uri="{FF2B5EF4-FFF2-40B4-BE49-F238E27FC236}">
                    <a16:creationId xmlns:a16="http://schemas.microsoft.com/office/drawing/2014/main" id="{301EBC74-EC43-B84B-8516-FD057B1BE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784" y="775302"/>
                <a:ext cx="8640000" cy="12355201"/>
              </a:xfrm>
              <a:prstGeom prst="rect">
                <a:avLst/>
              </a:prstGeom>
            </p:spPr>
          </p:pic>
          <p:pic>
            <p:nvPicPr>
              <p:cNvPr id="26" name="图片 14">
                <a:extLst>
                  <a:ext uri="{FF2B5EF4-FFF2-40B4-BE49-F238E27FC236}">
                    <a16:creationId xmlns:a16="http://schemas.microsoft.com/office/drawing/2014/main" id="{C7F21671-351C-D842-A10E-345B8F13E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784" y="13129704"/>
                <a:ext cx="8640000" cy="12355201"/>
              </a:xfrm>
              <a:prstGeom prst="rect">
                <a:avLst/>
              </a:prstGeom>
            </p:spPr>
          </p:pic>
        </p:grpSp>
        <p:pic>
          <p:nvPicPr>
            <p:cNvPr id="27" name="图片 3">
              <a:extLst>
                <a:ext uri="{FF2B5EF4-FFF2-40B4-BE49-F238E27FC236}">
                  <a16:creationId xmlns:a16="http://schemas.microsoft.com/office/drawing/2014/main" id="{0FE28047-9E29-2D49-891B-C2C11B75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28" y="-1769115"/>
              <a:ext cx="8640000" cy="744274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215DC0-DA96-F24E-9320-BC5CBB5CC1A4}"/>
              </a:ext>
            </a:extLst>
          </p:cNvPr>
          <p:cNvGrpSpPr/>
          <p:nvPr/>
        </p:nvGrpSpPr>
        <p:grpSpPr>
          <a:xfrm>
            <a:off x="6117681" y="-8237"/>
            <a:ext cx="6084107" cy="24553889"/>
            <a:chOff x="3079346" y="775302"/>
            <a:chExt cx="8640000" cy="348688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56A6FF8-2C53-2C48-A354-FA3207ABF9EC}"/>
                </a:ext>
              </a:extLst>
            </p:cNvPr>
            <p:cNvGrpSpPr/>
            <p:nvPr/>
          </p:nvGrpSpPr>
          <p:grpSpPr>
            <a:xfrm>
              <a:off x="3079346" y="775302"/>
              <a:ext cx="8640000" cy="34868820"/>
              <a:chOff x="3079346" y="775302"/>
              <a:chExt cx="8640000" cy="34868820"/>
            </a:xfrm>
          </p:grpSpPr>
          <p:pic>
            <p:nvPicPr>
              <p:cNvPr id="21" name="图片 8">
                <a:extLst>
                  <a:ext uri="{FF2B5EF4-FFF2-40B4-BE49-F238E27FC236}">
                    <a16:creationId xmlns:a16="http://schemas.microsoft.com/office/drawing/2014/main" id="{B1F57D38-5743-834F-8C71-9AB6C05EE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775302"/>
                <a:ext cx="8640000" cy="17486003"/>
              </a:xfrm>
              <a:prstGeom prst="rect">
                <a:avLst/>
              </a:prstGeom>
            </p:spPr>
          </p:pic>
          <p:pic>
            <p:nvPicPr>
              <p:cNvPr id="22" name="图片 3">
                <a:extLst>
                  <a:ext uri="{FF2B5EF4-FFF2-40B4-BE49-F238E27FC236}">
                    <a16:creationId xmlns:a16="http://schemas.microsoft.com/office/drawing/2014/main" id="{3F1E4C6A-0549-074F-BEB4-0FD536D19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18230825"/>
                <a:ext cx="8640000" cy="17413297"/>
              </a:xfrm>
              <a:prstGeom prst="rect">
                <a:avLst/>
              </a:prstGeom>
            </p:spPr>
          </p:pic>
        </p:grpSp>
        <p:pic>
          <p:nvPicPr>
            <p:cNvPr id="23" name="图片 3">
              <a:extLst>
                <a:ext uri="{FF2B5EF4-FFF2-40B4-BE49-F238E27FC236}">
                  <a16:creationId xmlns:a16="http://schemas.microsoft.com/office/drawing/2014/main" id="{49ED86E7-BA2C-574C-BFE6-72A5F6858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6274436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6BD7A5E-939E-7949-B70E-25B3C909CC42}"/>
              </a:ext>
            </a:extLst>
          </p:cNvPr>
          <p:cNvSpPr/>
          <p:nvPr/>
        </p:nvSpPr>
        <p:spPr>
          <a:xfrm>
            <a:off x="6099252" y="-399012"/>
            <a:ext cx="6123745" cy="7730837"/>
          </a:xfrm>
          <a:prstGeom prst="rect">
            <a:avLst/>
          </a:prstGeom>
          <a:gradFill>
            <a:gsLst>
              <a:gs pos="0">
                <a:srgbClr val="0099C3">
                  <a:alpha val="89000"/>
                  <a:lumMod val="45000"/>
                </a:srgbClr>
              </a:gs>
              <a:gs pos="27000">
                <a:schemeClr val="tx1">
                  <a:alpha val="89000"/>
                </a:schemeClr>
              </a:gs>
              <a:gs pos="83000">
                <a:schemeClr val="tx1"/>
              </a:gs>
              <a:gs pos="100000">
                <a:schemeClr val="tx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EAF8F9-340F-054F-AC5A-B22D1904AA51}"/>
              </a:ext>
            </a:extLst>
          </p:cNvPr>
          <p:cNvSpPr/>
          <p:nvPr/>
        </p:nvSpPr>
        <p:spPr>
          <a:xfrm>
            <a:off x="-10830" y="-399012"/>
            <a:ext cx="6123745" cy="7730837"/>
          </a:xfrm>
          <a:prstGeom prst="rect">
            <a:avLst/>
          </a:prstGeom>
          <a:gradFill>
            <a:gsLst>
              <a:gs pos="0">
                <a:srgbClr val="5D71FF">
                  <a:alpha val="91000"/>
                  <a:lumMod val="92000"/>
                </a:srgbClr>
              </a:gs>
              <a:gs pos="25000">
                <a:schemeClr val="tx1">
                  <a:lumMod val="0"/>
                  <a:alpha val="89000"/>
                </a:schemeClr>
              </a:gs>
              <a:gs pos="83000">
                <a:schemeClr val="tx1"/>
              </a:gs>
              <a:gs pos="100000">
                <a:schemeClr val="tx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45667-A0BE-7542-8BC8-9FA5FC878E1D}"/>
              </a:ext>
            </a:extLst>
          </p:cNvPr>
          <p:cNvSpPr/>
          <p:nvPr/>
        </p:nvSpPr>
        <p:spPr>
          <a:xfrm>
            <a:off x="811452" y="2784852"/>
            <a:ext cx="4499102" cy="8172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Inkjet</a:t>
            </a:r>
            <a:endParaRPr kumimoji="0" lang="en-US" altLang="zh-TW" sz="6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240A1D-A965-7543-B49B-A1A86430BE0B}"/>
              </a:ext>
            </a:extLst>
          </p:cNvPr>
          <p:cNvSpPr/>
          <p:nvPr/>
        </p:nvSpPr>
        <p:spPr>
          <a:xfrm>
            <a:off x="929985" y="2157133"/>
            <a:ext cx="1495163" cy="29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Concept 1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437E125B-8AC6-2B4E-8FA5-39BE7C15A766}"/>
              </a:ext>
            </a:extLst>
          </p:cNvPr>
          <p:cNvSpPr txBox="1">
            <a:spLocks/>
          </p:cNvSpPr>
          <p:nvPr/>
        </p:nvSpPr>
        <p:spPr>
          <a:xfrm>
            <a:off x="912004" y="3543009"/>
            <a:ext cx="42979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Efficient. Immersive. Visual.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B94C54-1290-0540-A1B9-CEB2716EF79C}"/>
              </a:ext>
            </a:extLst>
          </p:cNvPr>
          <p:cNvSpPr/>
          <p:nvPr/>
        </p:nvSpPr>
        <p:spPr>
          <a:xfrm>
            <a:off x="6635120" y="2157133"/>
            <a:ext cx="1495163" cy="29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Concept 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endParaRPr kumimoji="0" lang="en-US" altLang="zh-TW" b="1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A004E40-70A8-3547-9D27-9FD2F4EEA84F}"/>
              </a:ext>
            </a:extLst>
          </p:cNvPr>
          <p:cNvSpPr txBox="1">
            <a:spLocks/>
          </p:cNvSpPr>
          <p:nvPr/>
        </p:nvSpPr>
        <p:spPr>
          <a:xfrm>
            <a:off x="6635118" y="3543008"/>
            <a:ext cx="42979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Efficient. Simple. Elegant.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904733-C68F-C44A-825F-459A447A857F}"/>
              </a:ext>
            </a:extLst>
          </p:cNvPr>
          <p:cNvSpPr/>
          <p:nvPr/>
        </p:nvSpPr>
        <p:spPr>
          <a:xfrm>
            <a:off x="6635119" y="2784852"/>
            <a:ext cx="5093128" cy="7552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Letterpress</a:t>
            </a:r>
            <a:endParaRPr kumimoji="0" lang="en-US" altLang="zh-TW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76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875A9D-AC6A-1B45-AC87-5A3336DAFE68}"/>
              </a:ext>
            </a:extLst>
          </p:cNvPr>
          <p:cNvSpPr/>
          <p:nvPr/>
        </p:nvSpPr>
        <p:spPr>
          <a:xfrm>
            <a:off x="1791384" y="1185940"/>
            <a:ext cx="4009293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Old</a:t>
            </a:r>
            <a:endParaRPr lang="en-US" altLang="zh-TW" sz="140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932F75-09B6-E94A-BE43-0A3E249EFA28}"/>
              </a:ext>
            </a:extLst>
          </p:cNvPr>
          <p:cNvSpPr/>
          <p:nvPr/>
        </p:nvSpPr>
        <p:spPr>
          <a:xfrm>
            <a:off x="6395738" y="1205689"/>
            <a:ext cx="4009293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New</a:t>
            </a:r>
            <a:endParaRPr lang="en-US" altLang="zh-TW" sz="140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DEE87-7A08-354A-9D0D-A928AA8AC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02" y="1433796"/>
            <a:ext cx="562485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20EC7F-5B73-754A-ACAB-E19825ECB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15" y="1433796"/>
            <a:ext cx="5624858" cy="68579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F1FB69-7086-984F-B3F1-316A58C8DF05}"/>
              </a:ext>
            </a:extLst>
          </p:cNvPr>
          <p:cNvCxnSpPr>
            <a:cxnSpLocks/>
          </p:cNvCxnSpPr>
          <p:nvPr/>
        </p:nvCxnSpPr>
        <p:spPr>
          <a:xfrm>
            <a:off x="5553383" y="1414047"/>
            <a:ext cx="1055077" cy="0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6BB56E-11F4-CC4B-BA6F-7F17B8CE35D9}"/>
              </a:ext>
            </a:extLst>
          </p:cNvPr>
          <p:cNvSpPr txBox="1"/>
          <p:nvPr/>
        </p:nvSpPr>
        <p:spPr>
          <a:xfrm>
            <a:off x="708550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Grid system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732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8C174C-88FC-2943-AAE5-8B870F6A2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11" y="1362343"/>
            <a:ext cx="4186240" cy="5103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86E211-397D-214F-8BC6-7496EF7C560A}"/>
              </a:ext>
            </a:extLst>
          </p:cNvPr>
          <p:cNvSpPr/>
          <p:nvPr/>
        </p:nvSpPr>
        <p:spPr>
          <a:xfrm>
            <a:off x="9621093" y="1923631"/>
            <a:ext cx="22039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Top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Top Picks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Featured News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1FAD4-45F3-3D47-8238-0AF9C449DA3B}"/>
              </a:ext>
            </a:extLst>
          </p:cNvPr>
          <p:cNvSpPr/>
          <p:nvPr/>
        </p:nvSpPr>
        <p:spPr>
          <a:xfrm>
            <a:off x="9621092" y="5751881"/>
            <a:ext cx="2203939" cy="224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More News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C7DFDA-5089-A14F-B155-DDAF0E650801}"/>
              </a:ext>
            </a:extLst>
          </p:cNvPr>
          <p:cNvSpPr/>
          <p:nvPr/>
        </p:nvSpPr>
        <p:spPr>
          <a:xfrm>
            <a:off x="9621093" y="3583169"/>
            <a:ext cx="26445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Categorized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 / US / World / 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6EB582-8B9C-CB46-9877-B193F36A819E}"/>
              </a:ext>
            </a:extLst>
          </p:cNvPr>
          <p:cNvSpPr/>
          <p:nvPr/>
        </p:nvSpPr>
        <p:spPr>
          <a:xfrm>
            <a:off x="9621092" y="4191544"/>
            <a:ext cx="39911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Rich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Perspectives / Rundown/</a:t>
            </a:r>
          </a:p>
          <a:p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     Social / Video / …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4C1610-AF7E-0C42-A7D0-C25576750960}"/>
              </a:ext>
            </a:extLst>
          </p:cNvPr>
          <p:cNvCxnSpPr>
            <a:cxnSpLocks/>
          </p:cNvCxnSpPr>
          <p:nvPr/>
        </p:nvCxnSpPr>
        <p:spPr>
          <a:xfrm>
            <a:off x="9507817" y="1628677"/>
            <a:ext cx="0" cy="1396748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6C3327-8CE7-D245-A5F8-B83BE33881A3}"/>
              </a:ext>
            </a:extLst>
          </p:cNvPr>
          <p:cNvSpPr txBox="1"/>
          <p:nvPr/>
        </p:nvSpPr>
        <p:spPr>
          <a:xfrm>
            <a:off x="708550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FRAMEWORK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FECAE4-2B10-9F4C-ABD1-0A08DEC0A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0" y="1362343"/>
            <a:ext cx="4169616" cy="508372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27A014-44A8-5C45-B95A-8BCBEE8AE928}"/>
              </a:ext>
            </a:extLst>
          </p:cNvPr>
          <p:cNvCxnSpPr>
            <a:cxnSpLocks/>
          </p:cNvCxnSpPr>
          <p:nvPr/>
        </p:nvCxnSpPr>
        <p:spPr>
          <a:xfrm>
            <a:off x="1155827" y="2231365"/>
            <a:ext cx="0" cy="487963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B1B9909-B6AA-9146-AD94-8BD87C649AAD}"/>
              </a:ext>
            </a:extLst>
          </p:cNvPr>
          <p:cNvSpPr/>
          <p:nvPr/>
        </p:nvSpPr>
        <p:spPr>
          <a:xfrm>
            <a:off x="546561" y="3279851"/>
            <a:ext cx="845284" cy="224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News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47484C-597A-9442-B231-FE4533AEA1BB}"/>
              </a:ext>
            </a:extLst>
          </p:cNvPr>
          <p:cNvSpPr/>
          <p:nvPr/>
        </p:nvSpPr>
        <p:spPr>
          <a:xfrm>
            <a:off x="4491721" y="4731341"/>
            <a:ext cx="26445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Right Rail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Entity / Follow / 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96AD33-DA25-2548-8763-D29BF458378D}"/>
              </a:ext>
            </a:extLst>
          </p:cNvPr>
          <p:cNvCxnSpPr>
            <a:cxnSpLocks/>
          </p:cNvCxnSpPr>
          <p:nvPr/>
        </p:nvCxnSpPr>
        <p:spPr>
          <a:xfrm>
            <a:off x="4403797" y="2231365"/>
            <a:ext cx="0" cy="5509846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C23BCB1-8572-904C-A9FB-3D9F4C6707CE}"/>
              </a:ext>
            </a:extLst>
          </p:cNvPr>
          <p:cNvSpPr/>
          <p:nvPr/>
        </p:nvSpPr>
        <p:spPr>
          <a:xfrm>
            <a:off x="1204277" y="1190247"/>
            <a:ext cx="299891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SEARCH</a:t>
            </a:r>
            <a:endParaRPr lang="en-US" altLang="zh-TW" sz="120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6AB6AB0-7749-684C-A4FA-238BF4FF97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22"/>
          <a:stretch/>
        </p:blipFill>
        <p:spPr>
          <a:xfrm>
            <a:off x="738545" y="6164459"/>
            <a:ext cx="4169616" cy="10511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E6E9846-9916-BC4B-9714-6DF1921249B4}"/>
              </a:ext>
            </a:extLst>
          </p:cNvPr>
          <p:cNvSpPr/>
          <p:nvPr/>
        </p:nvSpPr>
        <p:spPr>
          <a:xfrm>
            <a:off x="558284" y="1892576"/>
            <a:ext cx="845284" cy="224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Filter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7AD530-2C56-B941-BA4B-B6A63C7D889F}"/>
              </a:ext>
            </a:extLst>
          </p:cNvPr>
          <p:cNvGrpSpPr/>
          <p:nvPr/>
        </p:nvGrpSpPr>
        <p:grpSpPr>
          <a:xfrm>
            <a:off x="1155827" y="1809011"/>
            <a:ext cx="72495" cy="295275"/>
            <a:chOff x="968258" y="1752846"/>
            <a:chExt cx="72495" cy="29527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50BD6B-0C87-DB45-BC0B-E0A2AF42DE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302" y="1752846"/>
              <a:ext cx="0" cy="293077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2C3BCC-B695-A242-9531-57F055FEB6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258" y="1752846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F8072E-1EEB-3B49-AFFE-A1349502BC10}"/>
                </a:ext>
              </a:extLst>
            </p:cNvPr>
            <p:cNvCxnSpPr>
              <a:cxnSpLocks/>
            </p:cNvCxnSpPr>
            <p:nvPr/>
          </p:nvCxnSpPr>
          <p:spPr>
            <a:xfrm>
              <a:off x="968258" y="2048121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B8C61E-3A2F-884F-B11E-EFAC15F27872}"/>
              </a:ext>
            </a:extLst>
          </p:cNvPr>
          <p:cNvCxnSpPr>
            <a:cxnSpLocks/>
          </p:cNvCxnSpPr>
          <p:nvPr/>
        </p:nvCxnSpPr>
        <p:spPr>
          <a:xfrm>
            <a:off x="1155827" y="2235446"/>
            <a:ext cx="72495" cy="0"/>
          </a:xfrm>
          <a:prstGeom prst="line">
            <a:avLst/>
          </a:prstGeom>
          <a:ln w="63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1812106-D6E7-474E-9AA7-25206F604B94}"/>
              </a:ext>
            </a:extLst>
          </p:cNvPr>
          <p:cNvCxnSpPr>
            <a:cxnSpLocks/>
          </p:cNvCxnSpPr>
          <p:nvPr/>
        </p:nvCxnSpPr>
        <p:spPr>
          <a:xfrm>
            <a:off x="4331302" y="2235446"/>
            <a:ext cx="72495" cy="0"/>
          </a:xfrm>
          <a:prstGeom prst="line">
            <a:avLst/>
          </a:prstGeom>
          <a:ln w="63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551D6-037E-4744-882E-089806E21737}"/>
              </a:ext>
            </a:extLst>
          </p:cNvPr>
          <p:cNvCxnSpPr>
            <a:cxnSpLocks/>
          </p:cNvCxnSpPr>
          <p:nvPr/>
        </p:nvCxnSpPr>
        <p:spPr>
          <a:xfrm>
            <a:off x="9436286" y="1627429"/>
            <a:ext cx="72495" cy="0"/>
          </a:xfrm>
          <a:prstGeom prst="line">
            <a:avLst/>
          </a:prstGeom>
          <a:ln w="63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B8C578-14EA-594E-BA21-0ECABC7F48E0}"/>
              </a:ext>
            </a:extLst>
          </p:cNvPr>
          <p:cNvCxnSpPr>
            <a:cxnSpLocks/>
          </p:cNvCxnSpPr>
          <p:nvPr/>
        </p:nvCxnSpPr>
        <p:spPr>
          <a:xfrm>
            <a:off x="9436286" y="3024759"/>
            <a:ext cx="72495" cy="0"/>
          </a:xfrm>
          <a:prstGeom prst="line">
            <a:avLst/>
          </a:prstGeom>
          <a:ln w="63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212636-D12B-D14D-98DF-0EBD50F19FD8}"/>
              </a:ext>
            </a:extLst>
          </p:cNvPr>
          <p:cNvGrpSpPr/>
          <p:nvPr/>
        </p:nvGrpSpPr>
        <p:grpSpPr>
          <a:xfrm>
            <a:off x="9439280" y="3170336"/>
            <a:ext cx="72495" cy="1939448"/>
            <a:chOff x="9251711" y="3610611"/>
            <a:chExt cx="72495" cy="19394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B7A8D0-7230-DD46-B3EC-59ECF389B35F}"/>
                </a:ext>
              </a:extLst>
            </p:cNvPr>
            <p:cNvCxnSpPr>
              <a:cxnSpLocks/>
            </p:cNvCxnSpPr>
            <p:nvPr/>
          </p:nvCxnSpPr>
          <p:spPr>
            <a:xfrm>
              <a:off x="9320248" y="3610611"/>
              <a:ext cx="0" cy="1933662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B9930C-4A32-2F48-ACEC-37263185FB22}"/>
                </a:ext>
              </a:extLst>
            </p:cNvPr>
            <p:cNvCxnSpPr>
              <a:cxnSpLocks/>
            </p:cNvCxnSpPr>
            <p:nvPr/>
          </p:nvCxnSpPr>
          <p:spPr>
            <a:xfrm>
              <a:off x="9251711" y="3614381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9394C79-4880-0A4C-9AEC-B85BEBF5A860}"/>
                </a:ext>
              </a:extLst>
            </p:cNvPr>
            <p:cNvCxnSpPr>
              <a:cxnSpLocks/>
            </p:cNvCxnSpPr>
            <p:nvPr/>
          </p:nvCxnSpPr>
          <p:spPr>
            <a:xfrm>
              <a:off x="9251711" y="5550059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CA30AF-E185-F14F-8540-26B5E23993F2}"/>
              </a:ext>
            </a:extLst>
          </p:cNvPr>
          <p:cNvGrpSpPr/>
          <p:nvPr/>
        </p:nvGrpSpPr>
        <p:grpSpPr>
          <a:xfrm>
            <a:off x="9439280" y="5260881"/>
            <a:ext cx="72495" cy="3001561"/>
            <a:chOff x="9251711" y="5728189"/>
            <a:chExt cx="72495" cy="30015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2623CB4-D5A5-2C42-A2A9-3EB3FBBAF297}"/>
                </a:ext>
              </a:extLst>
            </p:cNvPr>
            <p:cNvCxnSpPr>
              <a:cxnSpLocks/>
            </p:cNvCxnSpPr>
            <p:nvPr/>
          </p:nvCxnSpPr>
          <p:spPr>
            <a:xfrm>
              <a:off x="9320248" y="5729468"/>
              <a:ext cx="0" cy="3000282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401F606-1201-A142-BD32-2794819C8CB2}"/>
                </a:ext>
              </a:extLst>
            </p:cNvPr>
            <p:cNvCxnSpPr>
              <a:cxnSpLocks/>
            </p:cNvCxnSpPr>
            <p:nvPr/>
          </p:nvCxnSpPr>
          <p:spPr>
            <a:xfrm>
              <a:off x="9251711" y="5728189"/>
              <a:ext cx="72495" cy="0"/>
            </a:xfrm>
            <a:prstGeom prst="line">
              <a:avLst/>
            </a:prstGeom>
            <a:ln w="63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97DE16F7-1E83-6E44-ACF7-0FEE419A2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76"/>
          <a:stretch/>
        </p:blipFill>
        <p:spPr>
          <a:xfrm>
            <a:off x="5732211" y="6243318"/>
            <a:ext cx="4186240" cy="98629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F56082B-9932-E647-AD2A-F1D3E48539C0}"/>
              </a:ext>
            </a:extLst>
          </p:cNvPr>
          <p:cNvSpPr/>
          <p:nvPr/>
        </p:nvSpPr>
        <p:spPr>
          <a:xfrm>
            <a:off x="6283569" y="1190247"/>
            <a:ext cx="2998915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b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BROWSE</a:t>
            </a:r>
            <a:endParaRPr lang="en-US" altLang="zh-TW" sz="120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3126C19-5449-E14A-BAC1-7DC704153E67}"/>
              </a:ext>
            </a:extLst>
          </p:cNvPr>
          <p:cNvCxnSpPr>
            <a:cxnSpLocks/>
          </p:cNvCxnSpPr>
          <p:nvPr/>
        </p:nvCxnSpPr>
        <p:spPr>
          <a:xfrm>
            <a:off x="4403797" y="4930208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485F80-5B8A-9C48-9084-D8651C7305C6}"/>
              </a:ext>
            </a:extLst>
          </p:cNvPr>
          <p:cNvCxnSpPr>
            <a:cxnSpLocks/>
          </p:cNvCxnSpPr>
          <p:nvPr/>
        </p:nvCxnSpPr>
        <p:spPr>
          <a:xfrm>
            <a:off x="1055941" y="3379995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599123C-DC79-FE4F-A8A3-9532C4919708}"/>
              </a:ext>
            </a:extLst>
          </p:cNvPr>
          <p:cNvCxnSpPr>
            <a:cxnSpLocks/>
          </p:cNvCxnSpPr>
          <p:nvPr/>
        </p:nvCxnSpPr>
        <p:spPr>
          <a:xfrm>
            <a:off x="1055941" y="1976391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02DB34-E992-894F-80E1-092CAE5A098F}"/>
              </a:ext>
            </a:extLst>
          </p:cNvPr>
          <p:cNvCxnSpPr>
            <a:cxnSpLocks/>
          </p:cNvCxnSpPr>
          <p:nvPr/>
        </p:nvCxnSpPr>
        <p:spPr>
          <a:xfrm>
            <a:off x="9516098" y="2414120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0F0AD64-9F20-404A-BE14-D117638A5D86}"/>
              </a:ext>
            </a:extLst>
          </p:cNvPr>
          <p:cNvCxnSpPr>
            <a:cxnSpLocks/>
          </p:cNvCxnSpPr>
          <p:nvPr/>
        </p:nvCxnSpPr>
        <p:spPr>
          <a:xfrm>
            <a:off x="9516098" y="4181620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A7BDE1-0B15-7D49-B828-B3CC86F7FED8}"/>
              </a:ext>
            </a:extLst>
          </p:cNvPr>
          <p:cNvCxnSpPr>
            <a:cxnSpLocks/>
          </p:cNvCxnSpPr>
          <p:nvPr/>
        </p:nvCxnSpPr>
        <p:spPr>
          <a:xfrm>
            <a:off x="9516098" y="5831627"/>
            <a:ext cx="9988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915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DA9E7-8E28-4146-A604-729397E27591}"/>
              </a:ext>
            </a:extLst>
          </p:cNvPr>
          <p:cNvSpPr/>
          <p:nvPr/>
        </p:nvSpPr>
        <p:spPr>
          <a:xfrm>
            <a:off x="811451" y="2566191"/>
            <a:ext cx="11035991" cy="119064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0" b="1">
                <a:solidFill>
                  <a:prstClr val="whit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Inkjet</a:t>
            </a:r>
            <a:endParaRPr kumimoji="0" lang="en-US" altLang="zh-TW" sz="10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61ED81-AA40-A048-BBEE-D309EB5A4224}"/>
              </a:ext>
            </a:extLst>
          </p:cNvPr>
          <p:cNvSpPr/>
          <p:nvPr/>
        </p:nvSpPr>
        <p:spPr>
          <a:xfrm>
            <a:off x="929985" y="1938472"/>
            <a:ext cx="12415990" cy="31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Concept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088660-E7B6-1C41-AAFB-A866204765E8}"/>
              </a:ext>
            </a:extLst>
          </p:cNvPr>
          <p:cNvSpPr txBox="1">
            <a:spLocks/>
          </p:cNvSpPr>
          <p:nvPr/>
        </p:nvSpPr>
        <p:spPr>
          <a:xfrm>
            <a:off x="929984" y="3760549"/>
            <a:ext cx="547081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Efficient. Immersive. Visual. </a:t>
            </a:r>
          </a:p>
        </p:txBody>
      </p:sp>
    </p:spTree>
    <p:extLst>
      <p:ext uri="{BB962C8B-B14F-4D97-AF65-F5344CB8AC3E}">
        <p14:creationId xmlns:p14="http://schemas.microsoft.com/office/powerpoint/2010/main" val="2282419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D1633-A039-3D44-89C3-F8107C668542}"/>
              </a:ext>
            </a:extLst>
          </p:cNvPr>
          <p:cNvSpPr txBox="1"/>
          <p:nvPr/>
        </p:nvSpPr>
        <p:spPr>
          <a:xfrm>
            <a:off x="708550" y="1104934"/>
            <a:ext cx="93507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STUDY </a:t>
            </a: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PAIN POINTS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COMPETITVE ANALYSIS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HABITS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EXPLORATION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cap="all" spc="20">
                <a:solidFill>
                  <a:srgbClr val="FFFF00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SECTION 1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5FC24D-3B77-3741-8BA1-F932232106BF}"/>
              </a:ext>
            </a:extLst>
          </p:cNvPr>
          <p:cNvCxnSpPr>
            <a:cxnSpLocks/>
          </p:cNvCxnSpPr>
          <p:nvPr/>
        </p:nvCxnSpPr>
        <p:spPr>
          <a:xfrm>
            <a:off x="1396314" y="2162432"/>
            <a:ext cx="6796216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02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775302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04553-E260-DC4A-9CEB-B909058C6DB2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F8D6D0-1F67-2B4B-9CE1-D8E2869E215F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Big, bold font, better alignment and layout for easy reading, bring more focus to content. </a:t>
            </a:r>
            <a:b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4B394-8A0B-424A-B83A-8C628AFEAC72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3656987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523E27C-05E2-704D-A6E5-956D37C38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83314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9C89E-595B-9945-9010-122C4E13968D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AE4B89-93DD-4148-B0CD-7E605F6BF69F}"/>
              </a:ext>
            </a:extLst>
          </p:cNvPr>
          <p:cNvGrpSpPr/>
          <p:nvPr/>
        </p:nvGrpSpPr>
        <p:grpSpPr>
          <a:xfrm>
            <a:off x="297379" y="3390008"/>
            <a:ext cx="4321814" cy="1978714"/>
            <a:chOff x="297379" y="3390008"/>
            <a:chExt cx="4321814" cy="1978714"/>
          </a:xfrm>
        </p:grpSpPr>
        <p:cxnSp>
          <p:nvCxnSpPr>
            <p:cNvPr id="12" name="Straight Connector 42">
              <a:extLst>
                <a:ext uri="{FF2B5EF4-FFF2-40B4-BE49-F238E27FC236}">
                  <a16:creationId xmlns:a16="http://schemas.microsoft.com/office/drawing/2014/main" id="{A921CDC7-73E3-9348-8A08-F2AC25A8FCEE}"/>
                </a:ext>
              </a:extLst>
            </p:cNvPr>
            <p:cNvCxnSpPr>
              <a:cxnSpLocks/>
            </p:cNvCxnSpPr>
            <p:nvPr/>
          </p:nvCxnSpPr>
          <p:spPr>
            <a:xfrm>
              <a:off x="2684584" y="3922183"/>
              <a:ext cx="725043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942121A-346B-5443-A61A-B02D6BCC40FF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3697785"/>
              <a:ext cx="2434098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Fast &amp; customizable navigation</a:t>
              </a:r>
              <a:b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216113-5B46-D140-851B-904BBDE09410}"/>
                </a:ext>
              </a:extLst>
            </p:cNvPr>
            <p:cNvSpPr txBox="1"/>
            <p:nvPr/>
          </p:nvSpPr>
          <p:spPr>
            <a:xfrm>
              <a:off x="297379" y="3390008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39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775302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9E2592A9-B83B-954F-A2F1-3CBF0428EF46}"/>
              </a:ext>
            </a:extLst>
          </p:cNvPr>
          <p:cNvGrpSpPr/>
          <p:nvPr/>
        </p:nvGrpSpPr>
        <p:grpSpPr>
          <a:xfrm>
            <a:off x="3143718" y="6003761"/>
            <a:ext cx="341866" cy="341866"/>
            <a:chOff x="3550684" y="4729405"/>
            <a:chExt cx="361507" cy="361507"/>
          </a:xfrm>
        </p:grpSpPr>
        <p:sp>
          <p:nvSpPr>
            <p:cNvPr id="11" name="Oval 1">
              <a:extLst>
                <a:ext uri="{FF2B5EF4-FFF2-40B4-BE49-F238E27FC236}">
                  <a16:creationId xmlns:a16="http://schemas.microsoft.com/office/drawing/2014/main" id="{720DACAB-11F4-6645-AE95-2BDE20B1A041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501B4C2F-1A47-D74C-B8B6-A821979547DD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E286CC3-89E1-764E-B845-D1969006EFC5}"/>
              </a:ext>
            </a:extLst>
          </p:cNvPr>
          <p:cNvSpPr/>
          <p:nvPr/>
        </p:nvSpPr>
        <p:spPr>
          <a:xfrm>
            <a:off x="3036784" y="775302"/>
            <a:ext cx="8640000" cy="62030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BA0971-46E7-B94C-B2E1-1C06CF06A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60973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0845A1-0614-AE49-80C8-E83C59267D70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3" name="组合 25">
            <a:extLst>
              <a:ext uri="{FF2B5EF4-FFF2-40B4-BE49-F238E27FC236}">
                <a16:creationId xmlns:a16="http://schemas.microsoft.com/office/drawing/2014/main" id="{2500DB07-E6B0-654D-8640-93934B97712D}"/>
              </a:ext>
            </a:extLst>
          </p:cNvPr>
          <p:cNvGrpSpPr/>
          <p:nvPr/>
        </p:nvGrpSpPr>
        <p:grpSpPr>
          <a:xfrm>
            <a:off x="297379" y="3390008"/>
            <a:ext cx="4321814" cy="1978714"/>
            <a:chOff x="297379" y="3390008"/>
            <a:chExt cx="4321814" cy="1978714"/>
          </a:xfrm>
        </p:grpSpPr>
        <p:cxnSp>
          <p:nvCxnSpPr>
            <p:cNvPr id="27" name="Straight Connector 42">
              <a:extLst>
                <a:ext uri="{FF2B5EF4-FFF2-40B4-BE49-F238E27FC236}">
                  <a16:creationId xmlns:a16="http://schemas.microsoft.com/office/drawing/2014/main" id="{AD657F84-54E8-044E-B99C-04788CCD752A}"/>
                </a:ext>
              </a:extLst>
            </p:cNvPr>
            <p:cNvCxnSpPr>
              <a:cxnSpLocks/>
            </p:cNvCxnSpPr>
            <p:nvPr/>
          </p:nvCxnSpPr>
          <p:spPr>
            <a:xfrm>
              <a:off x="2684584" y="3922183"/>
              <a:ext cx="90267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59D3A3CA-0F3C-5C46-AF54-BC7F2E4B468C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3697785"/>
              <a:ext cx="2434098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Fast &amp; customizable navigation</a:t>
              </a:r>
              <a:b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BB8717CB-F4F3-7140-BB78-474B84E4A10D}"/>
                </a:ext>
              </a:extLst>
            </p:cNvPr>
            <p:cNvSpPr txBox="1"/>
            <p:nvPr/>
          </p:nvSpPr>
          <p:spPr>
            <a:xfrm>
              <a:off x="297379" y="3390008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NAVIGATION</a:t>
              </a:r>
            </a:p>
          </p:txBody>
        </p:sp>
      </p:grpSp>
      <p:grpSp>
        <p:nvGrpSpPr>
          <p:cNvPr id="30" name="组合 25">
            <a:extLst>
              <a:ext uri="{FF2B5EF4-FFF2-40B4-BE49-F238E27FC236}">
                <a16:creationId xmlns:a16="http://schemas.microsoft.com/office/drawing/2014/main" id="{434D1A68-7675-F04D-B7E6-27C2DB967DA7}"/>
              </a:ext>
            </a:extLst>
          </p:cNvPr>
          <p:cNvGrpSpPr/>
          <p:nvPr/>
        </p:nvGrpSpPr>
        <p:grpSpPr>
          <a:xfrm>
            <a:off x="297379" y="5643934"/>
            <a:ext cx="4321814" cy="1978714"/>
            <a:chOff x="297379" y="3390008"/>
            <a:chExt cx="4321814" cy="1978714"/>
          </a:xfrm>
        </p:grpSpPr>
        <p:cxnSp>
          <p:nvCxnSpPr>
            <p:cNvPr id="31" name="Straight Connector 42">
              <a:extLst>
                <a:ext uri="{FF2B5EF4-FFF2-40B4-BE49-F238E27FC236}">
                  <a16:creationId xmlns:a16="http://schemas.microsoft.com/office/drawing/2014/main" id="{58D63E37-3E71-5747-8F96-08087CD2EC3E}"/>
                </a:ext>
              </a:extLst>
            </p:cNvPr>
            <p:cNvCxnSpPr>
              <a:cxnSpLocks/>
            </p:cNvCxnSpPr>
            <p:nvPr/>
          </p:nvCxnSpPr>
          <p:spPr>
            <a:xfrm>
              <a:off x="2684584" y="3922183"/>
              <a:ext cx="399930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EF048FCD-0BCD-FC42-845C-062AAD74FA4C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3697785"/>
              <a:ext cx="2434098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Easy control to add interest in the </a:t>
              </a:r>
              <a:r>
                <a:rPr lang="en-US" sz="180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nav</a:t>
              </a: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bar</a:t>
              </a:r>
              <a:b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1533176B-B792-DF43-8006-7602DCAD5078}"/>
                </a:ext>
              </a:extLst>
            </p:cNvPr>
            <p:cNvSpPr txBox="1"/>
            <p:nvPr/>
          </p:nvSpPr>
          <p:spPr>
            <a:xfrm>
              <a:off x="297379" y="3390008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INTERESTS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74DD2B-F6D3-1B4F-96CB-A20D4542688C}"/>
              </a:ext>
            </a:extLst>
          </p:cNvPr>
          <p:cNvGrpSpPr/>
          <p:nvPr/>
        </p:nvGrpSpPr>
        <p:grpSpPr>
          <a:xfrm>
            <a:off x="777192" y="1919004"/>
            <a:ext cx="3745381" cy="943850"/>
            <a:chOff x="777192" y="1919004"/>
            <a:chExt cx="3745381" cy="943850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9F7F78AB-1A34-7F45-B4BD-CBB58B8135CE}"/>
                </a:ext>
              </a:extLst>
            </p:cNvPr>
            <p:cNvSpPr txBox="1">
              <a:spLocks/>
            </p:cNvSpPr>
            <p:nvPr/>
          </p:nvSpPr>
          <p:spPr>
            <a:xfrm>
              <a:off x="777192" y="1919004"/>
              <a:ext cx="2030201" cy="31761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INTERESTS</a:t>
              </a: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E9681A22-9B41-1841-9969-3EF627030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1862" y="2152699"/>
              <a:ext cx="1760711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BEC9E9-B570-A346-8F00-6185BBF6EA9B}"/>
                </a:ext>
              </a:extLst>
            </p:cNvPr>
            <p:cNvSpPr/>
            <p:nvPr/>
          </p:nvSpPr>
          <p:spPr>
            <a:xfrm>
              <a:off x="777192" y="2216523"/>
              <a:ext cx="21946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Discover and follow interests more easily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4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775302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25A996-0B1C-A040-A54D-262C00C7F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253" y="1891174"/>
            <a:ext cx="1599724" cy="2748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76B675-C822-B843-BD9A-AD7665305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507" y="1891174"/>
            <a:ext cx="1130681" cy="893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24F284-7E47-D24E-9544-CAC9F8AD88F3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094E48-B4F5-9243-9EC3-3AFDC2BEBD5F}"/>
              </a:ext>
            </a:extLst>
          </p:cNvPr>
          <p:cNvGrpSpPr/>
          <p:nvPr/>
        </p:nvGrpSpPr>
        <p:grpSpPr>
          <a:xfrm>
            <a:off x="297379" y="1605233"/>
            <a:ext cx="4547859" cy="1978714"/>
            <a:chOff x="297379" y="1605233"/>
            <a:chExt cx="4547859" cy="1978714"/>
          </a:xfrm>
        </p:grpSpPr>
        <p:cxnSp>
          <p:nvCxnSpPr>
            <p:cNvPr id="31" name="Straight Connector 42">
              <a:extLst>
                <a:ext uri="{FF2B5EF4-FFF2-40B4-BE49-F238E27FC236}">
                  <a16:creationId xmlns:a16="http://schemas.microsoft.com/office/drawing/2014/main" id="{4FAEB6D4-4F6F-3D4C-8618-B75C21BD3682}"/>
                </a:ext>
              </a:extLst>
            </p:cNvPr>
            <p:cNvCxnSpPr>
              <a:cxnSpLocks/>
            </p:cNvCxnSpPr>
            <p:nvPr/>
          </p:nvCxnSpPr>
          <p:spPr>
            <a:xfrm>
              <a:off x="1295400" y="1743331"/>
              <a:ext cx="3549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D560C74D-A579-D64D-9201-400A8A3783E5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1913010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More control on </a:t>
              </a:r>
            </a:p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 to read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FAA8E9-5347-E74B-9C78-0E5460D53CE7}"/>
                </a:ext>
              </a:extLst>
            </p:cNvPr>
            <p:cNvSpPr txBox="1"/>
            <p:nvPr/>
          </p:nvSpPr>
          <p:spPr>
            <a:xfrm>
              <a:off x="297379" y="1605233"/>
              <a:ext cx="1515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7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-5030074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A4469-0A04-3A49-A8DD-95D2E6A7A634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26">
            <a:extLst>
              <a:ext uri="{FF2B5EF4-FFF2-40B4-BE49-F238E27FC236}">
                <a16:creationId xmlns:a16="http://schemas.microsoft.com/office/drawing/2014/main" id="{28EEE7FD-4209-4940-9F74-8AD3C4785BD6}"/>
              </a:ext>
            </a:extLst>
          </p:cNvPr>
          <p:cNvCxnSpPr>
            <a:cxnSpLocks/>
          </p:cNvCxnSpPr>
          <p:nvPr/>
        </p:nvCxnSpPr>
        <p:spPr>
          <a:xfrm>
            <a:off x="2812977" y="3941791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5BFC6F7D-F83B-994F-A143-B677F1EF5459}"/>
              </a:ext>
            </a:extLst>
          </p:cNvPr>
          <p:cNvSpPr txBox="1">
            <a:spLocks/>
          </p:cNvSpPr>
          <p:nvPr/>
        </p:nvSpPr>
        <p:spPr>
          <a:xfrm>
            <a:off x="297379" y="380097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way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get informed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12682-7707-C14D-83A5-073862A3A43A}"/>
              </a:ext>
            </a:extLst>
          </p:cNvPr>
          <p:cNvSpPr txBox="1"/>
          <p:nvPr/>
        </p:nvSpPr>
        <p:spPr>
          <a:xfrm>
            <a:off x="297379" y="34932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65473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CA234B-65E3-AE4A-B6F2-13D07C1AC65B}"/>
              </a:ext>
            </a:extLst>
          </p:cNvPr>
          <p:cNvGrpSpPr/>
          <p:nvPr/>
        </p:nvGrpSpPr>
        <p:grpSpPr>
          <a:xfrm>
            <a:off x="3036784" y="-10222344"/>
            <a:ext cx="8640000" cy="17080344"/>
            <a:chOff x="3036784" y="775302"/>
            <a:chExt cx="8640000" cy="1708034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883614-7A22-A44D-91C9-2B55468B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814628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DD383D-8303-A641-8D99-81FC10517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8907074"/>
              <a:ext cx="8640000" cy="894857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15A6F6-07DC-8848-B3B7-9F308E7C1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82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2C9F1218-5D40-4F4A-8F44-B585A97C069D}"/>
              </a:ext>
            </a:extLst>
          </p:cNvPr>
          <p:cNvGrpSpPr/>
          <p:nvPr/>
        </p:nvGrpSpPr>
        <p:grpSpPr>
          <a:xfrm>
            <a:off x="8452766" y="3856959"/>
            <a:ext cx="341866" cy="341866"/>
            <a:chOff x="3550684" y="4729405"/>
            <a:chExt cx="361507" cy="361507"/>
          </a:xfrm>
        </p:grpSpPr>
        <p:sp>
          <p:nvSpPr>
            <p:cNvPr id="15" name="Oval 17">
              <a:extLst>
                <a:ext uri="{FF2B5EF4-FFF2-40B4-BE49-F238E27FC236}">
                  <a16:creationId xmlns:a16="http://schemas.microsoft.com/office/drawing/2014/main" id="{ABD3BE8D-C41E-D241-96D2-2C08D5DA03E1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728CCF-8BA4-044F-9C44-2E9F5CEE1C77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909555F-5DC6-BE48-BEB5-D19F888BCAD2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05746F-1A36-584B-BE00-B392A0EF6D3C}"/>
              </a:ext>
            </a:extLst>
          </p:cNvPr>
          <p:cNvGrpSpPr/>
          <p:nvPr/>
        </p:nvGrpSpPr>
        <p:grpSpPr>
          <a:xfrm>
            <a:off x="297379" y="3748172"/>
            <a:ext cx="4789628" cy="2136979"/>
            <a:chOff x="297379" y="2232736"/>
            <a:chExt cx="4789628" cy="2136979"/>
          </a:xfrm>
        </p:grpSpPr>
        <p:cxnSp>
          <p:nvCxnSpPr>
            <p:cNvPr id="20" name="Straight Arrow Connector 2">
              <a:extLst>
                <a:ext uri="{FF2B5EF4-FFF2-40B4-BE49-F238E27FC236}">
                  <a16:creationId xmlns:a16="http://schemas.microsoft.com/office/drawing/2014/main" id="{8C09981A-AC00-DB43-B784-0BA4D2BC5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1866" y="2413019"/>
              <a:ext cx="2325141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C10FDAAB-8325-F04F-A6A7-912F31E178E8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2698778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Easily to go-deep into </a:t>
              </a:r>
            </a:p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story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BAF2D239-AEB4-CA46-9E91-4B04E080620C}"/>
                </a:ext>
              </a:extLst>
            </p:cNvPr>
            <p:cNvSpPr txBox="1"/>
            <p:nvPr/>
          </p:nvSpPr>
          <p:spPr>
            <a:xfrm>
              <a:off x="297379" y="2232736"/>
              <a:ext cx="4321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ENTRY POINT TO </a:t>
              </a:r>
            </a:p>
            <a:p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COMPREHENSIVE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61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775302"/>
            <a:ext cx="8640000" cy="26527814"/>
            <a:chOff x="3036784" y="775302"/>
            <a:chExt cx="8640000" cy="2652781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33515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09594-D7FD-AA4E-A637-404F199803F2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42A219C-35CF-184A-A071-808446F41E44}"/>
              </a:ext>
            </a:extLst>
          </p:cNvPr>
          <p:cNvGrpSpPr/>
          <p:nvPr/>
        </p:nvGrpSpPr>
        <p:grpSpPr>
          <a:xfrm>
            <a:off x="297379" y="2232736"/>
            <a:ext cx="4789451" cy="1978714"/>
            <a:chOff x="297379" y="2232736"/>
            <a:chExt cx="4789451" cy="1978714"/>
          </a:xfrm>
        </p:grpSpPr>
        <p:cxnSp>
          <p:nvCxnSpPr>
            <p:cNvPr id="25" name="Straight Arrow Connector 2">
              <a:extLst>
                <a:ext uri="{FF2B5EF4-FFF2-40B4-BE49-F238E27FC236}">
                  <a16:creationId xmlns:a16="http://schemas.microsoft.com/office/drawing/2014/main" id="{27FD92F2-DBC6-854B-A18A-70D72BE8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1866" y="2413019"/>
              <a:ext cx="2324964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DCDA7E07-6258-024C-9167-2B3D535C45E7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2540513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Prominent top stories to </a:t>
              </a:r>
            </a:p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Give readers a quick </a:t>
              </a:r>
            </a:p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overview of the event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5C85BC-C85D-1A4E-B4EC-80664BDD2A2F}"/>
                </a:ext>
              </a:extLst>
            </p:cNvPr>
            <p:cNvSpPr txBox="1"/>
            <p:nvPr/>
          </p:nvSpPr>
          <p:spPr>
            <a:xfrm>
              <a:off x="297379" y="2232736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TOP HEADLINES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2049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-4258130"/>
            <a:ext cx="8640000" cy="26527814"/>
            <a:chOff x="3036784" y="775302"/>
            <a:chExt cx="8640000" cy="2652781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33515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FE722-2A47-124F-9F48-6C5EDE4262FD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DD172165-E8A9-2F42-A562-09338207A7E4}"/>
              </a:ext>
            </a:extLst>
          </p:cNvPr>
          <p:cNvCxnSpPr>
            <a:cxnSpLocks/>
          </p:cNvCxnSpPr>
          <p:nvPr/>
        </p:nvCxnSpPr>
        <p:spPr>
          <a:xfrm>
            <a:off x="2812977" y="3941791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7CB67647-4CFB-0340-959B-8AA59DD4DAA9}"/>
              </a:ext>
            </a:extLst>
          </p:cNvPr>
          <p:cNvSpPr txBox="1">
            <a:spLocks/>
          </p:cNvSpPr>
          <p:nvPr/>
        </p:nvSpPr>
        <p:spPr>
          <a:xfrm>
            <a:off x="297379" y="380097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Fast to get the latest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5691AD-D1A8-5244-AA06-CD9D8BCFA59D}"/>
              </a:ext>
            </a:extLst>
          </p:cNvPr>
          <p:cNvSpPr txBox="1"/>
          <p:nvPr/>
        </p:nvSpPr>
        <p:spPr>
          <a:xfrm>
            <a:off x="297379" y="34932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RUNDOWN</a:t>
            </a:r>
          </a:p>
        </p:txBody>
      </p:sp>
    </p:spTree>
    <p:extLst>
      <p:ext uri="{BB962C8B-B14F-4D97-AF65-F5344CB8AC3E}">
        <p14:creationId xmlns:p14="http://schemas.microsoft.com/office/powerpoint/2010/main" val="40822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-7979525"/>
            <a:ext cx="8640000" cy="26504368"/>
            <a:chOff x="3036784" y="775302"/>
            <a:chExt cx="8640000" cy="2650436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10069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AB4E750-C046-314D-BD85-4DAB84526EDA}"/>
              </a:ext>
            </a:extLst>
          </p:cNvPr>
          <p:cNvGrpSpPr/>
          <p:nvPr/>
        </p:nvGrpSpPr>
        <p:grpSpPr>
          <a:xfrm>
            <a:off x="297379" y="5514100"/>
            <a:ext cx="4790436" cy="1978714"/>
            <a:chOff x="297379" y="5514100"/>
            <a:chExt cx="4790436" cy="1978714"/>
          </a:xfrm>
        </p:grpSpPr>
        <p:cxnSp>
          <p:nvCxnSpPr>
            <p:cNvPr id="20" name="Straight Connector 26">
              <a:extLst>
                <a:ext uri="{FF2B5EF4-FFF2-40B4-BE49-F238E27FC236}">
                  <a16:creationId xmlns:a16="http://schemas.microsoft.com/office/drawing/2014/main" id="{D0AE28D3-CB8F-0A40-9C1A-202F5F249E8E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7" y="5962689"/>
              <a:ext cx="2274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F376B8-9314-484B-A43E-573EB25F7F9A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5821877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Easily get all-side’s </a:t>
              </a:r>
            </a:p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opinions on a topic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891B2A-E480-1143-9C16-20C60135929C}"/>
                </a:ext>
              </a:extLst>
            </p:cNvPr>
            <p:cNvSpPr txBox="1"/>
            <p:nvPr/>
          </p:nvSpPr>
          <p:spPr>
            <a:xfrm>
              <a:off x="297379" y="5514100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PERSPECTIVES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6CE239-258E-CC40-A1F4-F9B2481C09B8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7F72128-9F80-0D44-80AE-E852D08B6B99}"/>
              </a:ext>
            </a:extLst>
          </p:cNvPr>
          <p:cNvGrpSpPr/>
          <p:nvPr/>
        </p:nvGrpSpPr>
        <p:grpSpPr>
          <a:xfrm>
            <a:off x="297379" y="1993165"/>
            <a:ext cx="4790436" cy="1978714"/>
            <a:chOff x="297379" y="5514100"/>
            <a:chExt cx="4790436" cy="1978714"/>
          </a:xfrm>
        </p:grpSpPr>
        <p:cxnSp>
          <p:nvCxnSpPr>
            <p:cNvPr id="18" name="Straight Connector 26">
              <a:extLst>
                <a:ext uri="{FF2B5EF4-FFF2-40B4-BE49-F238E27FC236}">
                  <a16:creationId xmlns:a16="http://schemas.microsoft.com/office/drawing/2014/main" id="{5C1B1C30-7682-B647-930F-790C457BC1CF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7" y="5962689"/>
              <a:ext cx="2274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1B1AC73A-2C9B-F94A-9F74-6D3513FC8CC5}"/>
                </a:ext>
              </a:extLst>
            </p:cNvPr>
            <p:cNvSpPr txBox="1">
              <a:spLocks/>
            </p:cNvSpPr>
            <p:nvPr/>
          </p:nvSpPr>
          <p:spPr>
            <a:xfrm>
              <a:off x="297379" y="5821877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Explore more news that</a:t>
              </a:r>
            </a:p>
            <a:p>
              <a:pPr>
                <a:lnSpc>
                  <a:spcPct val="1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moves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74949FE7-D73D-6B48-96A5-119840702FC4}"/>
                </a:ext>
              </a:extLst>
            </p:cNvPr>
            <p:cNvSpPr txBox="1"/>
            <p:nvPr/>
          </p:nvSpPr>
          <p:spPr>
            <a:xfrm>
              <a:off x="297379" y="5514100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VIDEO NEWS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27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-13885229"/>
            <a:ext cx="8640000" cy="26527814"/>
            <a:chOff x="3036784" y="775302"/>
            <a:chExt cx="8640000" cy="2652781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33515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Straight Connector 26">
            <a:extLst>
              <a:ext uri="{FF2B5EF4-FFF2-40B4-BE49-F238E27FC236}">
                <a16:creationId xmlns:a16="http://schemas.microsoft.com/office/drawing/2014/main" id="{EEFA2414-BD1E-CA4F-B9DB-775FCC46CBCD}"/>
              </a:ext>
            </a:extLst>
          </p:cNvPr>
          <p:cNvCxnSpPr>
            <a:cxnSpLocks/>
          </p:cNvCxnSpPr>
          <p:nvPr/>
        </p:nvCxnSpPr>
        <p:spPr>
          <a:xfrm>
            <a:off x="2812977" y="2774012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EF5E3F9-862A-9048-A954-1EFEAFF1F56F}"/>
              </a:ext>
            </a:extLst>
          </p:cNvPr>
          <p:cNvSpPr txBox="1">
            <a:spLocks/>
          </p:cNvSpPr>
          <p:nvPr/>
        </p:nvSpPr>
        <p:spPr>
          <a:xfrm>
            <a:off x="297380" y="2633200"/>
            <a:ext cx="2450674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 what’s happening on twitter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0158C-BDF4-0A4D-B8A1-95E9380ECB7F}"/>
              </a:ext>
            </a:extLst>
          </p:cNvPr>
          <p:cNvSpPr txBox="1"/>
          <p:nvPr/>
        </p:nvSpPr>
        <p:spPr>
          <a:xfrm>
            <a:off x="297379" y="2325423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85CF30-7E8D-DA48-A6FF-DF2F217EAF21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51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5F6858B-5E39-A649-B4B1-441801DD396B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5FCE106-6280-784A-A4B0-E8838F52E0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279991"/>
              </p:ext>
            </p:extLst>
          </p:nvPr>
        </p:nvGraphicFramePr>
        <p:xfrm>
          <a:off x="303194" y="1637903"/>
          <a:ext cx="4000039" cy="3576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DA422A4-BA2B-9444-96A9-CF5729FB6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812541"/>
              </p:ext>
            </p:extLst>
          </p:nvPr>
        </p:nvGraphicFramePr>
        <p:xfrm>
          <a:off x="4578213" y="1631448"/>
          <a:ext cx="4343913" cy="397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BD1517-45AA-E044-84D5-C853FBA8FDB7}"/>
              </a:ext>
            </a:extLst>
          </p:cNvPr>
          <p:cNvCxnSpPr>
            <a:cxnSpLocks/>
          </p:cNvCxnSpPr>
          <p:nvPr/>
        </p:nvCxnSpPr>
        <p:spPr>
          <a:xfrm>
            <a:off x="2303213" y="2314078"/>
            <a:ext cx="4446956" cy="238974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EE808C-92E0-F948-9686-C2285BD3002B}"/>
              </a:ext>
            </a:extLst>
          </p:cNvPr>
          <p:cNvCxnSpPr>
            <a:cxnSpLocks/>
          </p:cNvCxnSpPr>
          <p:nvPr/>
        </p:nvCxnSpPr>
        <p:spPr>
          <a:xfrm>
            <a:off x="3558665" y="3817758"/>
            <a:ext cx="2611370" cy="130523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A14-A5A0-BC48-AA34-B553C2938096}"/>
              </a:ext>
            </a:extLst>
          </p:cNvPr>
          <p:cNvSpPr txBox="1"/>
          <p:nvPr/>
        </p:nvSpPr>
        <p:spPr>
          <a:xfrm>
            <a:off x="8809420" y="2992669"/>
            <a:ext cx="292949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Segoe" panose="020B0502040504020203" pitchFamily="34" charset="0"/>
              </a:rPr>
              <a:t>VISUAL TREATMENT:</a:t>
            </a:r>
          </a:p>
          <a:p>
            <a:r>
              <a:rPr lang="en-US" altLang="zh-CN" sz="1050">
                <a:solidFill>
                  <a:schemeClr val="bg1"/>
                </a:solidFill>
              </a:rPr>
              <a:t>want to bring back the list view, problem with image sizes, info density, etc.</a:t>
            </a:r>
            <a:endParaRPr lang="en-US" altLang="zh-CN" sz="1050">
              <a:solidFill>
                <a:schemeClr val="bg1"/>
              </a:solidFill>
              <a:cs typeface="Calibri"/>
            </a:endParaRPr>
          </a:p>
          <a:p>
            <a:endParaRPr lang="en-US" altLang="zh-CN" sz="105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  <a:latin typeface="Segoe" panose="020B0502040504020203" pitchFamily="34" charset="0"/>
              </a:rPr>
              <a:t>CONTROL: </a:t>
            </a:r>
          </a:p>
          <a:p>
            <a:r>
              <a:rPr lang="en-US" altLang="zh-CN" sz="1050">
                <a:solidFill>
                  <a:schemeClr val="bg1"/>
                </a:solidFill>
              </a:rPr>
              <a:t>Want filtering, turning things off, customizing things, </a:t>
            </a:r>
            <a:r>
              <a:rPr lang="en-US" altLang="zh-CN" sz="1050" err="1">
                <a:solidFill>
                  <a:schemeClr val="bg1"/>
                </a:solidFill>
              </a:rPr>
              <a:t>etc</a:t>
            </a:r>
            <a:endParaRPr lang="en-US" altLang="zh-CN" sz="1050">
              <a:solidFill>
                <a:schemeClr val="bg1"/>
              </a:solidFill>
            </a:endParaRPr>
          </a:p>
          <a:p>
            <a:endParaRPr lang="en-US" altLang="zh-CN" sz="105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  <a:latin typeface="Segoe" panose="020B0502040504020203" pitchFamily="34" charset="0"/>
              </a:rPr>
              <a:t>INTERACTION RELATED: </a:t>
            </a:r>
          </a:p>
          <a:p>
            <a:r>
              <a:rPr lang="en-US" altLang="zh-CN" sz="1050">
                <a:solidFill>
                  <a:schemeClr val="bg1"/>
                </a:solidFill>
              </a:rPr>
              <a:t>Problem with infinite scrolling, placement of settings, etc.</a:t>
            </a:r>
            <a:endParaRPr lang="en-US" altLang="zh-CN" sz="105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3FA1E-1CB3-7F47-B696-944F2FFB8C2F}"/>
              </a:ext>
            </a:extLst>
          </p:cNvPr>
          <p:cNvSpPr txBox="1"/>
          <p:nvPr/>
        </p:nvSpPr>
        <p:spPr>
          <a:xfrm>
            <a:off x="408913" y="5609649"/>
            <a:ext cx="955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ighlight>
                  <a:srgbClr val="00FFFF"/>
                </a:highlight>
                <a:latin typeface="Segoe Light"/>
              </a:rPr>
              <a:t>Takeaway: fix content quality, don’t like the card view, want more control/filter/mute features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FD2B7-4250-5A41-A468-7BB5AEBA13CE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DSATs told us 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3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E3BA1E2-67D1-B642-84FB-17B53DE13761}"/>
              </a:ext>
            </a:extLst>
          </p:cNvPr>
          <p:cNvGrpSpPr/>
          <p:nvPr/>
        </p:nvGrpSpPr>
        <p:grpSpPr>
          <a:xfrm>
            <a:off x="3036784" y="-17144791"/>
            <a:ext cx="8640000" cy="26527814"/>
            <a:chOff x="3036784" y="775302"/>
            <a:chExt cx="8640000" cy="2652781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D20DC3-DC4B-234A-879E-187B658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13133515"/>
              <a:ext cx="8640000" cy="141696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958426-FCCC-3C41-92ED-6D59E2B3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784" y="775302"/>
              <a:ext cx="8640000" cy="1235520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2A51FC-6A41-144E-B340-920B98ED2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4" y="775302"/>
            <a:ext cx="8640000" cy="72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86B2-A376-3842-A2CD-4FBB5B3C4371}"/>
              </a:ext>
            </a:extLst>
          </p:cNvPr>
          <p:cNvSpPr txBox="1"/>
          <p:nvPr/>
        </p:nvSpPr>
        <p:spPr>
          <a:xfrm>
            <a:off x="280724" y="1086516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 SEEKERS</a:t>
            </a: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8A48F-DB6F-D648-850A-7A51C6F4252A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1C10BC2-D04A-A34E-A982-7DE0580A02D8}"/>
              </a:ext>
            </a:extLst>
          </p:cNvPr>
          <p:cNvGrpSpPr/>
          <p:nvPr/>
        </p:nvGrpSpPr>
        <p:grpSpPr>
          <a:xfrm>
            <a:off x="297379" y="2325423"/>
            <a:ext cx="4790436" cy="1978714"/>
            <a:chOff x="297379" y="2325423"/>
            <a:chExt cx="4790436" cy="197871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A404A1EA-AC97-B947-8A4F-2F8721401CCD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2633200"/>
              <a:ext cx="2450674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More content to explore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55520F93-11A3-4B4F-ABE0-5A2D8BFF2898}"/>
                </a:ext>
              </a:extLst>
            </p:cNvPr>
            <p:cNvSpPr txBox="1"/>
            <p:nvPr/>
          </p:nvSpPr>
          <p:spPr>
            <a:xfrm>
              <a:off x="297379" y="2325423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MORE NEWS</a:t>
              </a:r>
            </a:p>
          </p:txBody>
        </p:sp>
        <p:cxnSp>
          <p:nvCxnSpPr>
            <p:cNvPr id="18" name="Straight Connector 26">
              <a:extLst>
                <a:ext uri="{FF2B5EF4-FFF2-40B4-BE49-F238E27FC236}">
                  <a16:creationId xmlns:a16="http://schemas.microsoft.com/office/drawing/2014/main" id="{279E2959-72B3-F546-97AE-234F5F5A5EA6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7" y="2774012"/>
              <a:ext cx="2274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558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042938-ECA3-194A-9694-F6AEF4072EE3}"/>
              </a:ext>
            </a:extLst>
          </p:cNvPr>
          <p:cNvGrpSpPr/>
          <p:nvPr/>
        </p:nvGrpSpPr>
        <p:grpSpPr>
          <a:xfrm>
            <a:off x="3006351" y="767505"/>
            <a:ext cx="8683200" cy="33841620"/>
            <a:chOff x="3006351" y="783834"/>
            <a:chExt cx="8683200" cy="338416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8AAE63-BA73-9047-938F-B3634F8B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783834"/>
              <a:ext cx="8683200" cy="1534445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8CF4DB-81D5-7041-9280-B6E3121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16105428"/>
              <a:ext cx="8683200" cy="185200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C8A48F-DB6F-D648-850A-7A51C6F4252A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6B38028-BBEA-AC43-9D19-8FE1C99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51" y="775300"/>
            <a:ext cx="8640000" cy="820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F4C5B4C-3E3A-CB49-B8C1-9D210AF61F88}"/>
              </a:ext>
            </a:extLst>
          </p:cNvPr>
          <p:cNvGrpSpPr/>
          <p:nvPr/>
        </p:nvGrpSpPr>
        <p:grpSpPr>
          <a:xfrm>
            <a:off x="297379" y="2325423"/>
            <a:ext cx="4790436" cy="1978714"/>
            <a:chOff x="297379" y="2325423"/>
            <a:chExt cx="4790436" cy="1978714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B3E275CA-C2E7-2747-9E6B-4E31740EA0A2}"/>
                </a:ext>
              </a:extLst>
            </p:cNvPr>
            <p:cNvSpPr txBox="1">
              <a:spLocks/>
            </p:cNvSpPr>
            <p:nvPr/>
          </p:nvSpPr>
          <p:spPr>
            <a:xfrm>
              <a:off x="297380" y="2633200"/>
              <a:ext cx="2450674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Discover today’s headline news with related coverage </a:t>
              </a:r>
              <a:br>
                <a:rPr lang="en-US" sz="20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52D095-86A1-D340-8406-9D76D3AC6CE1}"/>
                </a:ext>
              </a:extLst>
            </p:cNvPr>
            <p:cNvSpPr txBox="1"/>
            <p:nvPr/>
          </p:nvSpPr>
          <p:spPr>
            <a:xfrm>
              <a:off x="297379" y="2325423"/>
              <a:ext cx="4321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TOP HEADLINES</a:t>
              </a:r>
            </a:p>
          </p:txBody>
        </p:sp>
        <p:cxnSp>
          <p:nvCxnSpPr>
            <p:cNvPr id="10" name="Straight Connector 26">
              <a:extLst>
                <a:ext uri="{FF2B5EF4-FFF2-40B4-BE49-F238E27FC236}">
                  <a16:creationId xmlns:a16="http://schemas.microsoft.com/office/drawing/2014/main" id="{080C83ED-F84C-EC46-872D-82708108D1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2977" y="2774012"/>
              <a:ext cx="2274838" cy="0"/>
            </a:xfrm>
            <a:prstGeom prst="line">
              <a:avLst/>
            </a:prstGeom>
            <a:ln w="25400">
              <a:solidFill>
                <a:srgbClr val="66FF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956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042938-ECA3-194A-9694-F6AEF4072EE3}"/>
              </a:ext>
            </a:extLst>
          </p:cNvPr>
          <p:cNvGrpSpPr/>
          <p:nvPr/>
        </p:nvGrpSpPr>
        <p:grpSpPr>
          <a:xfrm>
            <a:off x="3006351" y="-8703066"/>
            <a:ext cx="8683200" cy="33841620"/>
            <a:chOff x="3006351" y="783834"/>
            <a:chExt cx="8683200" cy="338416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8AAE63-BA73-9047-938F-B3634F8B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783834"/>
              <a:ext cx="8683200" cy="1534445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8CF4DB-81D5-7041-9280-B6E3121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16105428"/>
              <a:ext cx="8683200" cy="185200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C8A48F-DB6F-D648-850A-7A51C6F4252A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6B38028-BBEA-AC43-9D19-8FE1C99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51" y="775300"/>
            <a:ext cx="8640000" cy="820800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B93FB2F7-C50D-F644-9C10-1E2AE61FB745}"/>
              </a:ext>
            </a:extLst>
          </p:cNvPr>
          <p:cNvSpPr txBox="1"/>
          <p:nvPr/>
        </p:nvSpPr>
        <p:spPr>
          <a:xfrm>
            <a:off x="297379" y="2325423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  <a:endParaRPr lang="en-US" sz="14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26">
            <a:extLst>
              <a:ext uri="{FF2B5EF4-FFF2-40B4-BE49-F238E27FC236}">
                <a16:creationId xmlns:a16="http://schemas.microsoft.com/office/drawing/2014/main" id="{D07DBDD6-1F4A-9B48-AC59-97683C28140E}"/>
              </a:ext>
            </a:extLst>
          </p:cNvPr>
          <p:cNvCxnSpPr>
            <a:cxnSpLocks/>
          </p:cNvCxnSpPr>
          <p:nvPr/>
        </p:nvCxnSpPr>
        <p:spPr>
          <a:xfrm>
            <a:off x="2812977" y="2774012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64739F5A-332A-AF46-917D-A8C78416C1B6}"/>
              </a:ext>
            </a:extLst>
          </p:cNvPr>
          <p:cNvSpPr txBox="1">
            <a:spLocks/>
          </p:cNvSpPr>
          <p:nvPr/>
        </p:nvSpPr>
        <p:spPr>
          <a:xfrm>
            <a:off x="297380" y="2633200"/>
            <a:ext cx="2450674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  <a:p>
            <a:pPr>
              <a:lnSpc>
                <a:spcPct val="100000"/>
              </a:lnSpc>
            </a:pP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65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042938-ECA3-194A-9694-F6AEF4072EE3}"/>
              </a:ext>
            </a:extLst>
          </p:cNvPr>
          <p:cNvGrpSpPr/>
          <p:nvPr/>
        </p:nvGrpSpPr>
        <p:grpSpPr>
          <a:xfrm>
            <a:off x="3006351" y="-19393812"/>
            <a:ext cx="8683200" cy="33841620"/>
            <a:chOff x="3006351" y="783834"/>
            <a:chExt cx="8683200" cy="338416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8AAE63-BA73-9047-938F-B3634F8B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783834"/>
              <a:ext cx="8683200" cy="1534445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8CF4DB-81D5-7041-9280-B6E31219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51" y="16105428"/>
              <a:ext cx="8683200" cy="185200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C8A48F-DB6F-D648-850A-7A51C6F4252A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C888634F-AF78-9941-9955-43C7E085C8DD}"/>
              </a:ext>
            </a:extLst>
          </p:cNvPr>
          <p:cNvSpPr/>
          <p:nvPr/>
        </p:nvSpPr>
        <p:spPr>
          <a:xfrm>
            <a:off x="3036784" y="-209862"/>
            <a:ext cx="8704924" cy="98516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6B38028-BBEA-AC43-9D19-8FE1C993A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51" y="775300"/>
            <a:ext cx="8640000" cy="8208000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15A9FF86-F40F-434E-824A-0DC5E332B8B3}"/>
              </a:ext>
            </a:extLst>
          </p:cNvPr>
          <p:cNvSpPr txBox="1"/>
          <p:nvPr/>
        </p:nvSpPr>
        <p:spPr>
          <a:xfrm>
            <a:off x="297379" y="2325423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 TOPIC</a:t>
            </a:r>
            <a:endParaRPr lang="en-US" sz="14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26">
            <a:extLst>
              <a:ext uri="{FF2B5EF4-FFF2-40B4-BE49-F238E27FC236}">
                <a16:creationId xmlns:a16="http://schemas.microsoft.com/office/drawing/2014/main" id="{B8302CBC-E105-914E-B008-87A46DDBEAD7}"/>
              </a:ext>
            </a:extLst>
          </p:cNvPr>
          <p:cNvCxnSpPr>
            <a:cxnSpLocks/>
          </p:cNvCxnSpPr>
          <p:nvPr/>
        </p:nvCxnSpPr>
        <p:spPr>
          <a:xfrm>
            <a:off x="2812977" y="2774012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3A932A4-D60A-4048-85E5-0B58B9B52366}"/>
              </a:ext>
            </a:extLst>
          </p:cNvPr>
          <p:cNvSpPr txBox="1">
            <a:spLocks/>
          </p:cNvSpPr>
          <p:nvPr/>
        </p:nvSpPr>
        <p:spPr>
          <a:xfrm>
            <a:off x="297380" y="2633200"/>
            <a:ext cx="2450674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 more trending topics or events</a:t>
            </a:r>
          </a:p>
          <a:p>
            <a:pPr>
              <a:lnSpc>
                <a:spcPct val="100000"/>
              </a:lnSpc>
            </a:pP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8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A39D691-9DA9-DF41-9BD4-57FFF66F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03" y="1157138"/>
            <a:ext cx="6436800" cy="6206914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10FC46-8B15-6447-946A-9124020C9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1" y="1157139"/>
            <a:ext cx="4595007" cy="3856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421980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SEARCH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6392E5-EA9F-F545-B0AE-4CDB42C99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9" y="4984071"/>
            <a:ext cx="4595007" cy="37955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AE32033-88EB-3649-A2D9-15BA7E159A5C}"/>
              </a:ext>
            </a:extLst>
          </p:cNvPr>
          <p:cNvSpPr/>
          <p:nvPr/>
        </p:nvSpPr>
        <p:spPr>
          <a:xfrm>
            <a:off x="421979" y="4836160"/>
            <a:ext cx="3404954" cy="14791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4EAC36-1E96-7243-9FBD-7C10096892B4}"/>
              </a:ext>
            </a:extLst>
          </p:cNvPr>
          <p:cNvSpPr/>
          <p:nvPr/>
        </p:nvSpPr>
        <p:spPr>
          <a:xfrm>
            <a:off x="3662916" y="4885660"/>
            <a:ext cx="1354070" cy="10518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5403103" y="643171"/>
            <a:ext cx="636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SEARCH </a:t>
            </a:r>
          </a:p>
        </p:txBody>
      </p:sp>
    </p:spTree>
    <p:extLst>
      <p:ext uri="{BB962C8B-B14F-4D97-AF65-F5344CB8AC3E}">
        <p14:creationId xmlns:p14="http://schemas.microsoft.com/office/powerpoint/2010/main" val="2664293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421980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BROWSE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67BCB-55A8-9341-BA92-E22F6861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" y="4501125"/>
            <a:ext cx="4568007" cy="37243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1EF974-F149-DC4C-BCE8-DB39F390F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8" y="1157138"/>
            <a:ext cx="4568008" cy="35926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0E0BEE-FC12-9848-9D35-1DC69A561C84}"/>
              </a:ext>
            </a:extLst>
          </p:cNvPr>
          <p:cNvSpPr txBox="1"/>
          <p:nvPr/>
        </p:nvSpPr>
        <p:spPr>
          <a:xfrm>
            <a:off x="5403100" y="643171"/>
            <a:ext cx="643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BROWSE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22A87C-BB99-8947-A954-4D3B75558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09" y="1157138"/>
            <a:ext cx="6436800" cy="76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75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20F8C3-8346-4E48-BFE9-4CCEF64F0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3" y="368180"/>
            <a:ext cx="6435121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6DEDC5-4AE6-2E44-B8B1-319B6B2F8FE2}"/>
              </a:ext>
            </a:extLst>
          </p:cNvPr>
          <p:cNvSpPr/>
          <p:nvPr/>
        </p:nvSpPr>
        <p:spPr>
          <a:xfrm>
            <a:off x="659791" y="2309238"/>
            <a:ext cx="5044081" cy="18816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content organization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navigation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info density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Easier to follow interests/sources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128-6537-E84D-9B60-8BFFA9F60B19}"/>
              </a:ext>
            </a:extLst>
          </p:cNvPr>
          <p:cNvSpPr txBox="1"/>
          <p:nvPr/>
        </p:nvSpPr>
        <p:spPr>
          <a:xfrm>
            <a:off x="659790" y="1636735"/>
            <a:ext cx="4322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CHANGES FOR SEARCH</a:t>
            </a:r>
          </a:p>
        </p:txBody>
      </p:sp>
    </p:spTree>
    <p:extLst>
      <p:ext uri="{BB962C8B-B14F-4D97-AF65-F5344CB8AC3E}">
        <p14:creationId xmlns:p14="http://schemas.microsoft.com/office/powerpoint/2010/main" val="4020457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4943999" y="954829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48176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99" y="1249900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46652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0EC9D48-B08F-1744-8FB6-97359B020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18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27" y="581081"/>
            <a:ext cx="2861545" cy="5695837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028A2652-D8BB-CA45-916D-665FAAB7DD79}"/>
              </a:ext>
            </a:extLst>
          </p:cNvPr>
          <p:cNvSpPr txBox="1"/>
          <p:nvPr/>
        </p:nvSpPr>
        <p:spPr>
          <a:xfrm>
            <a:off x="1096907" y="26891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EXPERIENCE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61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954829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1249900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0EC9D48-B08F-1744-8FB6-97359B020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grpSp>
        <p:nvGrpSpPr>
          <p:cNvPr id="13" name="Group 16">
            <a:extLst>
              <a:ext uri="{FF2B5EF4-FFF2-40B4-BE49-F238E27FC236}">
                <a16:creationId xmlns:a16="http://schemas.microsoft.com/office/drawing/2014/main" id="{47AD7F10-C0B3-5D4A-831C-7611E02298D2}"/>
              </a:ext>
            </a:extLst>
          </p:cNvPr>
          <p:cNvGrpSpPr/>
          <p:nvPr/>
        </p:nvGrpSpPr>
        <p:grpSpPr>
          <a:xfrm>
            <a:off x="9538663" y="1684417"/>
            <a:ext cx="341866" cy="341866"/>
            <a:chOff x="3550684" y="4729405"/>
            <a:chExt cx="361507" cy="361507"/>
          </a:xfrm>
        </p:grpSpPr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055619F2-B135-2F4C-9102-E58352487235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8514C9C4-38C5-8743-8545-2E6C9A288930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6EE10A-0E9E-7C43-90A7-C26D101C061A}"/>
              </a:ext>
            </a:extLst>
          </p:cNvPr>
          <p:cNvGrpSpPr/>
          <p:nvPr/>
        </p:nvGrpSpPr>
        <p:grpSpPr>
          <a:xfrm>
            <a:off x="1687503" y="1952039"/>
            <a:ext cx="4321814" cy="2040269"/>
            <a:chOff x="1687503" y="1952039"/>
            <a:chExt cx="4321814" cy="204026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835BE3A9-D0F9-1740-9BF8-95D1D86DA9FE}"/>
                </a:ext>
              </a:extLst>
            </p:cNvPr>
            <p:cNvSpPr txBox="1">
              <a:spLocks/>
            </p:cNvSpPr>
            <p:nvPr/>
          </p:nvSpPr>
          <p:spPr>
            <a:xfrm>
              <a:off x="1687503" y="2321371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Big, bold font.</a:t>
              </a:r>
              <a:b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Rich imagery</a:t>
              </a:r>
              <a:b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EF018136-97D5-AC47-8187-D98DCD2BFEC7}"/>
                </a:ext>
              </a:extLst>
            </p:cNvPr>
            <p:cNvSpPr txBox="1"/>
            <p:nvPr/>
          </p:nvSpPr>
          <p:spPr>
            <a:xfrm>
              <a:off x="1687503" y="19520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VISUAL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9DFB48E-ACE4-8B43-BDE8-C749F034A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34733"/>
            <a:ext cx="2304000" cy="4952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5141AD25-EBAE-8B42-B3A7-17827D207A9A}"/>
              </a:ext>
            </a:extLst>
          </p:cNvPr>
          <p:cNvGrpSpPr/>
          <p:nvPr/>
        </p:nvGrpSpPr>
        <p:grpSpPr>
          <a:xfrm>
            <a:off x="1687503" y="1952039"/>
            <a:ext cx="4321814" cy="2040269"/>
            <a:chOff x="1687503" y="1952039"/>
            <a:chExt cx="4321814" cy="2040269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AC72F49C-59F1-DF4F-9247-1FA80D5A1542}"/>
                </a:ext>
              </a:extLst>
            </p:cNvPr>
            <p:cNvSpPr txBox="1">
              <a:spLocks/>
            </p:cNvSpPr>
            <p:nvPr/>
          </p:nvSpPr>
          <p:spPr>
            <a:xfrm>
              <a:off x="1687503" y="2321371"/>
              <a:ext cx="3750585" cy="16709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Fast &amp; customizable navigation</a:t>
              </a:r>
              <a:br>
                <a:rPr lang="en-US" sz="32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7B898BBB-0FE9-AC41-B5C6-7182A60CAE30}"/>
                </a:ext>
              </a:extLst>
            </p:cNvPr>
            <p:cNvSpPr txBox="1"/>
            <p:nvPr/>
          </p:nvSpPr>
          <p:spPr>
            <a:xfrm>
              <a:off x="1687503" y="19520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58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954829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1249900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0EC9D48-B08F-1744-8FB6-97359B020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grpSp>
        <p:nvGrpSpPr>
          <p:cNvPr id="13" name="Group 16">
            <a:extLst>
              <a:ext uri="{FF2B5EF4-FFF2-40B4-BE49-F238E27FC236}">
                <a16:creationId xmlns:a16="http://schemas.microsoft.com/office/drawing/2014/main" id="{47AD7F10-C0B3-5D4A-831C-7611E02298D2}"/>
              </a:ext>
            </a:extLst>
          </p:cNvPr>
          <p:cNvGrpSpPr/>
          <p:nvPr/>
        </p:nvGrpSpPr>
        <p:grpSpPr>
          <a:xfrm>
            <a:off x="9434962" y="5422728"/>
            <a:ext cx="341866" cy="341866"/>
            <a:chOff x="3550684" y="4729405"/>
            <a:chExt cx="361507" cy="361507"/>
          </a:xfrm>
        </p:grpSpPr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055619F2-B135-2F4C-9102-E58352487235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8514C9C4-38C5-8743-8545-2E6C9A288930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35BE3A9-D0F9-1740-9BF8-95D1D86DA9FE}"/>
              </a:ext>
            </a:extLst>
          </p:cNvPr>
          <p:cNvSpPr txBox="1">
            <a:spLocks/>
          </p:cNvSpPr>
          <p:nvPr/>
        </p:nvSpPr>
        <p:spPr>
          <a:xfrm>
            <a:off x="1687503" y="232137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control on </a:t>
            </a:r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to read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EF018136-97D5-AC47-8187-D98DCD2BFEC7}"/>
              </a:ext>
            </a:extLst>
          </p:cNvPr>
          <p:cNvSpPr txBox="1"/>
          <p:nvPr/>
        </p:nvSpPr>
        <p:spPr>
          <a:xfrm>
            <a:off x="1687503" y="19520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1406F6A-2862-CD45-B23D-55429DD7F3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4952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CE08CBA-1D88-DF47-AAF4-E20B8066D5CC}"/>
              </a:ext>
            </a:extLst>
          </p:cNvPr>
          <p:cNvSpPr txBox="1">
            <a:spLocks/>
          </p:cNvSpPr>
          <p:nvPr/>
        </p:nvSpPr>
        <p:spPr>
          <a:xfrm>
            <a:off x="1793157" y="1441197"/>
            <a:ext cx="5227402" cy="330722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rgbClr val="00809D"/>
                </a:solidFill>
                <a:latin typeface="Segoe UI Slab" panose="02060504040202020204" pitchFamily="18" charset="0"/>
                <a:ea typeface="Segoe UI Slab" panose="02060504040202020204" pitchFamily="18" charset="0"/>
                <a:cs typeface="Segoe UI Slab" panose="02060504040202020204" pitchFamily="18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use search engines for news when I am looking for something specific, usually something I heard on social media.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BAFB3-7213-1146-9590-E909F9EADA98}"/>
              </a:ext>
            </a:extLst>
          </p:cNvPr>
          <p:cNvSpPr/>
          <p:nvPr/>
        </p:nvSpPr>
        <p:spPr>
          <a:xfrm>
            <a:off x="7531428" y="1810990"/>
            <a:ext cx="4228549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40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Research Tells Us About How People Engage with News</a:t>
            </a:r>
            <a:r>
              <a:rPr lang="en-US" sz="1400">
                <a:solidFill>
                  <a:srgbClr val="00FFFF"/>
                </a:solidFill>
                <a:hlinkClick r:id="rId4"/>
              </a:rPr>
              <a:t> 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(p15) – June 2018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5BFAC5-20CA-DA45-AD68-07C28C71CCB6}"/>
              </a:ext>
            </a:extLst>
          </p:cNvPr>
          <p:cNvSpPr/>
          <p:nvPr/>
        </p:nvSpPr>
        <p:spPr>
          <a:xfrm>
            <a:off x="7531428" y="2554876"/>
            <a:ext cx="4305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VERP Baseline Study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(p14) - Sep 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5BE25-959B-B843-AF10-5E7E8B2E7386}"/>
              </a:ext>
            </a:extLst>
          </p:cNvPr>
          <p:cNvSpPr/>
          <p:nvPr/>
        </p:nvSpPr>
        <p:spPr>
          <a:xfrm>
            <a:off x="7531430" y="3071353"/>
            <a:ext cx="4305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News: VERP Search + Clustered Model Design Review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(p4)– October 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444B38-2DF0-0F47-8331-7A494E7E3AC5}"/>
              </a:ext>
            </a:extLst>
          </p:cNvPr>
          <p:cNvSpPr/>
          <p:nvPr/>
        </p:nvSpPr>
        <p:spPr>
          <a:xfrm>
            <a:off x="7531430" y="3803273"/>
            <a:ext cx="4305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News: Spotlight Comprehensive Design Study </a:t>
            </a:r>
            <a:r>
              <a:rPr lang="en-US" sz="1400">
                <a:solidFill>
                  <a:srgbClr val="00FFFF"/>
                </a:solidFill>
              </a:rPr>
              <a:t>– </a:t>
            </a:r>
            <a:r>
              <a:rPr lang="en-US" sz="1400"/>
              <a:t>(p4) –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October 2018​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CF7E53-A806-084D-B8CD-CCBBB7148105}"/>
              </a:ext>
            </a:extLst>
          </p:cNvPr>
          <p:cNvSpPr txBox="1"/>
          <p:nvPr/>
        </p:nvSpPr>
        <p:spPr>
          <a:xfrm>
            <a:off x="701040" y="1372588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8882-25CA-804F-8973-DC4B4F683308}"/>
              </a:ext>
            </a:extLst>
          </p:cNvPr>
          <p:cNvSpPr txBox="1"/>
          <p:nvPr/>
        </p:nvSpPr>
        <p:spPr>
          <a:xfrm>
            <a:off x="5035639" y="3709038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’’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A9A322-B568-594D-944E-5BD99243E784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users told us about their behavior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AF89C-C51C-9E49-96B5-354A10711B4C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FD4E6-D3FE-4348-9416-8618741C66D2}"/>
              </a:ext>
            </a:extLst>
          </p:cNvPr>
          <p:cNvSpPr txBox="1"/>
          <p:nvPr/>
        </p:nvSpPr>
        <p:spPr>
          <a:xfrm>
            <a:off x="408913" y="5609649"/>
            <a:ext cx="955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ighlight>
                  <a:srgbClr val="00FFFF"/>
                </a:highlight>
                <a:latin typeface="Segoe Light"/>
              </a:rPr>
              <a:t>Takeaway: People use search engines to get more information on news they hear about elsewhere.</a:t>
            </a:r>
          </a:p>
        </p:txBody>
      </p:sp>
    </p:spTree>
    <p:extLst>
      <p:ext uri="{BB962C8B-B14F-4D97-AF65-F5344CB8AC3E}">
        <p14:creationId xmlns:p14="http://schemas.microsoft.com/office/powerpoint/2010/main" val="3559855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-2565290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3537466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way to get informed</a:t>
            </a:r>
            <a:b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9A9590A-7CCE-7142-9E2E-082B5B4E0328}"/>
              </a:ext>
            </a:extLst>
          </p:cNvPr>
          <p:cNvGrpSpPr/>
          <p:nvPr/>
        </p:nvGrpSpPr>
        <p:grpSpPr>
          <a:xfrm>
            <a:off x="1747289" y="3168134"/>
            <a:ext cx="5708314" cy="686369"/>
            <a:chOff x="1687503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687503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</a:t>
              </a: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5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-7108415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0A10D22-836B-F241-8A91-361AC3F2074F}"/>
              </a:ext>
            </a:extLst>
          </p:cNvPr>
          <p:cNvSpPr txBox="1">
            <a:spLocks/>
          </p:cNvSpPr>
          <p:nvPr/>
        </p:nvSpPr>
        <p:spPr>
          <a:xfrm>
            <a:off x="1722673" y="258024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Bringing your interests closer to you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simply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more.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AD966A1-5165-2C4D-A68C-6524A306B45A}"/>
              </a:ext>
            </a:extLst>
          </p:cNvPr>
          <p:cNvGrpSpPr/>
          <p:nvPr/>
        </p:nvGrpSpPr>
        <p:grpSpPr>
          <a:xfrm>
            <a:off x="1722673" y="2210917"/>
            <a:ext cx="5708314" cy="995486"/>
            <a:chOff x="1687503" y="2650539"/>
            <a:chExt cx="5708314" cy="995486"/>
          </a:xfrm>
        </p:grpSpPr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0D63E784-0E9F-7943-9403-9363F5170FB7}"/>
                </a:ext>
              </a:extLst>
            </p:cNvPr>
            <p:cNvSpPr txBox="1"/>
            <p:nvPr/>
          </p:nvSpPr>
          <p:spPr>
            <a:xfrm>
              <a:off x="1687503" y="26505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MORE TO EXPLORE</a:t>
              </a:r>
            </a:p>
          </p:txBody>
        </p:sp>
        <p:cxnSp>
          <p:nvCxnSpPr>
            <p:cNvPr id="27" name="Straight Arrow Connector 4">
              <a:extLst>
                <a:ext uri="{FF2B5EF4-FFF2-40B4-BE49-F238E27FC236}">
                  <a16:creationId xmlns:a16="http://schemas.microsoft.com/office/drawing/2014/main" id="{60A00946-594F-D34E-B6A3-25E63B7F7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3646025"/>
              <a:ext cx="1807817" cy="0"/>
            </a:xfrm>
            <a:prstGeom prst="straightConnector1">
              <a:avLst/>
            </a:prstGeom>
            <a:ln w="25400">
              <a:solidFill>
                <a:srgbClr val="74FBF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C4B89D70-115A-B046-B691-2A49C0295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7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066860-7A21-9D48-9115-946CBAAA96DA}"/>
              </a:ext>
            </a:extLst>
          </p:cNvPr>
          <p:cNvGrpSpPr/>
          <p:nvPr/>
        </p:nvGrpSpPr>
        <p:grpSpPr>
          <a:xfrm>
            <a:off x="7583799" y="-10313628"/>
            <a:ext cx="2304000" cy="20399995"/>
            <a:chOff x="4943999" y="954829"/>
            <a:chExt cx="2304000" cy="203999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C1D6C5B-D1F5-C848-ACFC-025BA6FF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B7D0CD-D4C6-3B41-941A-F52D63D2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198C0A4-85B4-954C-AD0C-9552D695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AA42D9-9990-AF42-8480-976CCCB36762}"/>
              </a:ext>
            </a:extLst>
          </p:cNvPr>
          <p:cNvSpPr txBox="1">
            <a:spLocks/>
          </p:cNvSpPr>
          <p:nvPr/>
        </p:nvSpPr>
        <p:spPr>
          <a:xfrm>
            <a:off x="1687503" y="267196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go-deep</a:t>
            </a:r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Into a story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1BED17-B8B2-1846-B90E-0833E0357FE4}"/>
              </a:ext>
            </a:extLst>
          </p:cNvPr>
          <p:cNvGrpSpPr/>
          <p:nvPr/>
        </p:nvGrpSpPr>
        <p:grpSpPr>
          <a:xfrm>
            <a:off x="1687502" y="2302633"/>
            <a:ext cx="5743445" cy="985147"/>
            <a:chOff x="1687502" y="1540838"/>
            <a:chExt cx="5743445" cy="985147"/>
          </a:xfrm>
        </p:grpSpPr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E2D9B882-FE53-5A45-8682-3AB2475A55B2}"/>
                </a:ext>
              </a:extLst>
            </p:cNvPr>
            <p:cNvSpPr txBox="1"/>
            <p:nvPr/>
          </p:nvSpPr>
          <p:spPr>
            <a:xfrm>
              <a:off x="1687502" y="1540838"/>
              <a:ext cx="4818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ENTRY POINT TO COMPREHENSIVE VIEW</a:t>
              </a:r>
              <a:endPara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2" name="Straight Arrow Connector 18">
              <a:extLst>
                <a:ext uri="{FF2B5EF4-FFF2-40B4-BE49-F238E27FC236}">
                  <a16:creationId xmlns:a16="http://schemas.microsoft.com/office/drawing/2014/main" id="{A336F274-F3A2-4845-AF02-36DC1CAA4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2" y="2525985"/>
              <a:ext cx="1842945" cy="0"/>
            </a:xfrm>
            <a:prstGeom prst="straightConnector1">
              <a:avLst/>
            </a:prstGeom>
            <a:ln w="25400">
              <a:solidFill>
                <a:srgbClr val="74FBF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B6B70546-B950-C440-B7E6-1B220F8C3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18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grpSp>
        <p:nvGrpSpPr>
          <p:cNvPr id="23" name="Group 3">
            <a:extLst>
              <a:ext uri="{FF2B5EF4-FFF2-40B4-BE49-F238E27FC236}">
                <a16:creationId xmlns:a16="http://schemas.microsoft.com/office/drawing/2014/main" id="{1AF1A917-8F34-2841-98CB-E64CB109DFCE}"/>
              </a:ext>
            </a:extLst>
          </p:cNvPr>
          <p:cNvGrpSpPr/>
          <p:nvPr/>
        </p:nvGrpSpPr>
        <p:grpSpPr>
          <a:xfrm>
            <a:off x="9261261" y="3597363"/>
            <a:ext cx="341866" cy="341866"/>
            <a:chOff x="3550684" y="4729405"/>
            <a:chExt cx="361507" cy="361507"/>
          </a:xfrm>
        </p:grpSpPr>
        <p:sp>
          <p:nvSpPr>
            <p:cNvPr id="24" name="Oval 1">
              <a:extLst>
                <a:ext uri="{FF2B5EF4-FFF2-40B4-BE49-F238E27FC236}">
                  <a16:creationId xmlns:a16="http://schemas.microsoft.com/office/drawing/2014/main" id="{40FC681A-6086-C741-BDDA-9650CA14C6C3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1FEA5F7-B7B1-CF4C-AA66-FA962E9E96AA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55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420921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74BCD79-ACAC-6D4E-9689-69A2A3BA2B46}"/>
              </a:ext>
            </a:extLst>
          </p:cNvPr>
          <p:cNvSpPr txBox="1">
            <a:spLocks/>
          </p:cNvSpPr>
          <p:nvPr/>
        </p:nvSpPr>
        <p:spPr>
          <a:xfrm>
            <a:off x="1718676" y="3121471"/>
            <a:ext cx="3900497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Prominent top stories to give reader quick overview of the event</a:t>
            </a: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29DF2FE0-9FAF-4B48-869A-4CEDFAF1A490}"/>
              </a:ext>
            </a:extLst>
          </p:cNvPr>
          <p:cNvSpPr txBox="1"/>
          <p:nvPr/>
        </p:nvSpPr>
        <p:spPr>
          <a:xfrm>
            <a:off x="1718676" y="27521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HEADLINES</a:t>
            </a:r>
          </a:p>
        </p:txBody>
      </p: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83CADB37-5426-DB4C-8475-F5242945BA0D}"/>
              </a:ext>
            </a:extLst>
          </p:cNvPr>
          <p:cNvCxnSpPr>
            <a:cxnSpLocks/>
          </p:cNvCxnSpPr>
          <p:nvPr/>
        </p:nvCxnSpPr>
        <p:spPr>
          <a:xfrm flipH="1">
            <a:off x="5619173" y="3816403"/>
            <a:ext cx="1807817" cy="0"/>
          </a:xfrm>
          <a:prstGeom prst="straightConnector1">
            <a:avLst/>
          </a:prstGeom>
          <a:ln w="25400">
            <a:solidFill>
              <a:srgbClr val="00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5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-6825187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2AD101B-701E-7E47-AC88-6F3FF76C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067" y="3507919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Fast to get the latest development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300C29-97EA-8141-A942-0C9AFD7E99F7}"/>
              </a:ext>
            </a:extLst>
          </p:cNvPr>
          <p:cNvGrpSpPr/>
          <p:nvPr/>
        </p:nvGrpSpPr>
        <p:grpSpPr>
          <a:xfrm>
            <a:off x="1729067" y="3138587"/>
            <a:ext cx="5708314" cy="811747"/>
            <a:chOff x="1687503" y="2369656"/>
            <a:chExt cx="5708314" cy="811747"/>
          </a:xfrm>
        </p:grpSpPr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37AA6482-B0BD-4049-A777-5AB555242220}"/>
                </a:ext>
              </a:extLst>
            </p:cNvPr>
            <p:cNvSpPr txBox="1"/>
            <p:nvPr/>
          </p:nvSpPr>
          <p:spPr>
            <a:xfrm>
              <a:off x="1687503" y="2369656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RUNDOWN</a:t>
              </a:r>
            </a:p>
          </p:txBody>
        </p:sp>
        <p:cxnSp>
          <p:nvCxnSpPr>
            <p:cNvPr id="23" name="Straight Arrow Connector 2">
              <a:extLst>
                <a:ext uri="{FF2B5EF4-FFF2-40B4-BE49-F238E27FC236}">
                  <a16:creationId xmlns:a16="http://schemas.microsoft.com/office/drawing/2014/main" id="{C2DB1F25-C374-394A-AA8F-D7D20D79D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31814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583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-10700996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492A2CE5-5E8D-5740-9318-4D6F8BFE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3" y="2184518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 more news that move.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D54652-0F3F-FD40-A320-544A7B8D113D}"/>
              </a:ext>
            </a:extLst>
          </p:cNvPr>
          <p:cNvGrpSpPr/>
          <p:nvPr/>
        </p:nvGrpSpPr>
        <p:grpSpPr>
          <a:xfrm>
            <a:off x="1687503" y="1815186"/>
            <a:ext cx="5708314" cy="659367"/>
            <a:chOff x="1687503" y="1292672"/>
            <a:chExt cx="5708314" cy="659367"/>
          </a:xfrm>
        </p:grpSpPr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E0249127-A66F-4E4B-B845-97A425C96B76}"/>
                </a:ext>
              </a:extLst>
            </p:cNvPr>
            <p:cNvSpPr txBox="1"/>
            <p:nvPr/>
          </p:nvSpPr>
          <p:spPr>
            <a:xfrm>
              <a:off x="1687503" y="1292672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VIDEO NEWS</a:t>
              </a:r>
            </a:p>
          </p:txBody>
        </p:sp>
        <p:cxnSp>
          <p:nvCxnSpPr>
            <p:cNvPr id="27" name="Straight Arrow Connector 2">
              <a:extLst>
                <a:ext uri="{FF2B5EF4-FFF2-40B4-BE49-F238E27FC236}">
                  <a16:creationId xmlns:a16="http://schemas.microsoft.com/office/drawing/2014/main" id="{ADDBB196-148E-4E4E-801A-EC4703226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19520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4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-13134629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9BF4442-2A7D-754E-8061-35D7862E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3" y="216897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get all-side’s opinions on a topic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97758F0-CFE2-0A4E-A7BF-A20DA41B49E6}"/>
              </a:ext>
            </a:extLst>
          </p:cNvPr>
          <p:cNvGrpSpPr/>
          <p:nvPr/>
        </p:nvGrpSpPr>
        <p:grpSpPr>
          <a:xfrm>
            <a:off x="1687503" y="1799639"/>
            <a:ext cx="5708314" cy="838200"/>
            <a:chOff x="1687503" y="1799639"/>
            <a:chExt cx="5708314" cy="838200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1132C9F1-8F8B-E843-8B0D-4FDAB9523AFA}"/>
                </a:ext>
              </a:extLst>
            </p:cNvPr>
            <p:cNvSpPr txBox="1"/>
            <p:nvPr/>
          </p:nvSpPr>
          <p:spPr>
            <a:xfrm>
              <a:off x="1687503" y="17996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PERSPECTIVES</a:t>
              </a:r>
            </a:p>
          </p:txBody>
        </p:sp>
        <p:cxnSp>
          <p:nvCxnSpPr>
            <p:cNvPr id="28" name="Straight Arrow Connector 2">
              <a:extLst>
                <a:ext uri="{FF2B5EF4-FFF2-40B4-BE49-F238E27FC236}">
                  <a16:creationId xmlns:a16="http://schemas.microsoft.com/office/drawing/2014/main" id="{A35DCD9A-0FEC-4446-8C5C-1FD950190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6378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26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6FAD56-8086-B649-AE18-AAE58531D71D}"/>
              </a:ext>
            </a:extLst>
          </p:cNvPr>
          <p:cNvGrpSpPr/>
          <p:nvPr/>
        </p:nvGrpSpPr>
        <p:grpSpPr>
          <a:xfrm>
            <a:off x="7583799" y="-15701184"/>
            <a:ext cx="2304000" cy="28614771"/>
            <a:chOff x="7583799" y="954829"/>
            <a:chExt cx="2304000" cy="286147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E095D9-0DF8-454B-8A5D-565529A0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4829"/>
              <a:ext cx="2304000" cy="74956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B86F06-FBC8-D24E-B51F-40A4C7DC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8419097"/>
              <a:ext cx="2304000" cy="749567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0247458-D812-7240-A7C7-E2B9A94F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5872729"/>
              <a:ext cx="2304000" cy="74956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39AEBF5-7FD4-DB4D-BF6D-7E13C557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23358017"/>
              <a:ext cx="2304000" cy="6211583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57427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74355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99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05027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48EF119-5E29-B440-93D3-6CE8A7B764F8}"/>
              </a:ext>
            </a:extLst>
          </p:cNvPr>
          <p:cNvSpPr txBox="1">
            <a:spLocks/>
          </p:cNvSpPr>
          <p:nvPr/>
        </p:nvSpPr>
        <p:spPr>
          <a:xfrm>
            <a:off x="1687503" y="2117708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 what’s happening on twitter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14243A7-40E2-CE49-A9B0-B98675579584}"/>
              </a:ext>
            </a:extLst>
          </p:cNvPr>
          <p:cNvGrpSpPr/>
          <p:nvPr/>
        </p:nvGrpSpPr>
        <p:grpSpPr>
          <a:xfrm>
            <a:off x="1687503" y="1748376"/>
            <a:ext cx="5708314" cy="813316"/>
            <a:chOff x="1687503" y="1748376"/>
            <a:chExt cx="5708314" cy="813316"/>
          </a:xfrm>
        </p:grpSpPr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A4B04ED1-77BE-A748-A808-4C0DAD3E5D10}"/>
                </a:ext>
              </a:extLst>
            </p:cNvPr>
            <p:cNvSpPr txBox="1"/>
            <p:nvPr/>
          </p:nvSpPr>
          <p:spPr>
            <a:xfrm>
              <a:off x="1687503" y="1748376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SOCIAL</a:t>
              </a:r>
            </a:p>
          </p:txBody>
        </p:sp>
        <p:cxnSp>
          <p:nvCxnSpPr>
            <p:cNvPr id="27" name="Straight Arrow Connector 2">
              <a:extLst>
                <a:ext uri="{FF2B5EF4-FFF2-40B4-BE49-F238E27FC236}">
                  <a16:creationId xmlns:a16="http://schemas.microsoft.com/office/drawing/2014/main" id="{BCA147EE-3132-AD4B-9675-69168DFD9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561692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452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5001133" y="956599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4874342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5001133" y="956599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5001133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4721942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3" y="581081"/>
            <a:ext cx="2861545" cy="56958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51D03DF-7678-5049-A495-CA4B4F52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07" y="305850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Stories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023F61B-5DD8-A548-A639-2B821084E4AE}"/>
              </a:ext>
            </a:extLst>
          </p:cNvPr>
          <p:cNvSpPr txBox="1"/>
          <p:nvPr/>
        </p:nvSpPr>
        <p:spPr>
          <a:xfrm>
            <a:off x="1096907" y="26891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BROWSE EXPERIENCE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67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7615656" y="940270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88865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7615656" y="956599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7615656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3646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143" y="581081"/>
            <a:ext cx="2861545" cy="5695837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56B9BD37-A50E-364F-A360-BE5F37421BDC}"/>
              </a:ext>
            </a:extLst>
          </p:cNvPr>
          <p:cNvSpPr txBox="1">
            <a:spLocks/>
          </p:cNvSpPr>
          <p:nvPr/>
        </p:nvSpPr>
        <p:spPr>
          <a:xfrm>
            <a:off x="1889370" y="314600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Discover today’s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headline news with related coverage 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6F0A903-C751-C34B-B2DC-98E3649CE2A2}"/>
              </a:ext>
            </a:extLst>
          </p:cNvPr>
          <p:cNvGrpSpPr/>
          <p:nvPr/>
        </p:nvGrpSpPr>
        <p:grpSpPr>
          <a:xfrm>
            <a:off x="1889370" y="2776669"/>
            <a:ext cx="5558402" cy="369332"/>
            <a:chOff x="1837415" y="1722976"/>
            <a:chExt cx="5558402" cy="369332"/>
          </a:xfrm>
        </p:grpSpPr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A7F6D233-070B-2F4D-86E0-39A92E5757E4}"/>
                </a:ext>
              </a:extLst>
            </p:cNvPr>
            <p:cNvSpPr txBox="1"/>
            <p:nvPr/>
          </p:nvSpPr>
          <p:spPr>
            <a:xfrm>
              <a:off x="1837415" y="1722976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TOP HEADLINES</a:t>
              </a:r>
              <a:endPara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Straight Arrow Connector 2">
              <a:extLst>
                <a:ext uri="{FF2B5EF4-FFF2-40B4-BE49-F238E27FC236}">
                  <a16:creationId xmlns:a16="http://schemas.microsoft.com/office/drawing/2014/main" id="{48711086-9663-A441-8A7C-EE4B86C7D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1907642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67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B316E-08DA-964A-81D3-25FDE7DED2C4}"/>
              </a:ext>
            </a:extLst>
          </p:cNvPr>
          <p:cNvSpPr txBox="1"/>
          <p:nvPr/>
        </p:nvSpPr>
        <p:spPr>
          <a:xfrm>
            <a:off x="8569569" y="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409A877-EFBC-D543-BF1D-6E5BFE9A2F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219579"/>
              </p:ext>
            </p:extLst>
          </p:nvPr>
        </p:nvGraphicFramePr>
        <p:xfrm>
          <a:off x="989298" y="1346035"/>
          <a:ext cx="5877760" cy="40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4B67CC0-CB95-994B-958A-4B0C76633A1E}"/>
              </a:ext>
            </a:extLst>
          </p:cNvPr>
          <p:cNvSpPr txBox="1"/>
          <p:nvPr/>
        </p:nvSpPr>
        <p:spPr>
          <a:xfrm>
            <a:off x="6182609" y="5052135"/>
            <a:ext cx="7245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Google News Review study, n= 48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C71D18-A0FD-AA47-B7B5-7F6BC36BB132}"/>
              </a:ext>
            </a:extLst>
          </p:cNvPr>
          <p:cNvSpPr/>
          <p:nvPr/>
        </p:nvSpPr>
        <p:spPr>
          <a:xfrm>
            <a:off x="7735330" y="2694423"/>
            <a:ext cx="4085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Research Tells Us About How People Engage with News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(p15) – June 2018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E67660-ABF5-9C41-9E55-4F4D09384DAE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users told us about their behavior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E8F03-3EB5-114B-9946-D214DB57805A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1A6074-810A-5D4A-8A2F-8BA8F3DA48CF}"/>
              </a:ext>
            </a:extLst>
          </p:cNvPr>
          <p:cNvSpPr txBox="1"/>
          <p:nvPr/>
        </p:nvSpPr>
        <p:spPr>
          <a:xfrm>
            <a:off x="408913" y="5978981"/>
            <a:ext cx="955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ighlight>
                  <a:srgbClr val="00FFFF"/>
                </a:highlight>
                <a:latin typeface="Segoe Light"/>
              </a:rPr>
              <a:t>Takeaway: </a:t>
            </a:r>
            <a:r>
              <a:rPr lang="en-US" sz="2400">
                <a:solidFill>
                  <a:srgbClr val="262626"/>
                </a:solidFill>
                <a:highlight>
                  <a:srgbClr val="00FFFF"/>
                </a:highlight>
                <a:latin typeface="Segoe UI Light"/>
              </a:rPr>
              <a:t>Mobile is the primary device for consuming news. </a:t>
            </a:r>
            <a:endParaRPr lang="en-US" sz="2400">
              <a:highlight>
                <a:srgbClr val="00FFFF"/>
              </a:highlight>
              <a:latin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9693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7615656" y="-2686993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88865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7615656" y="448094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7615656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3646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72" y="581081"/>
            <a:ext cx="2861545" cy="569583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1C080B5-F532-5F4C-9AA7-543B77229E39}"/>
              </a:ext>
            </a:extLst>
          </p:cNvPr>
          <p:cNvSpPr txBox="1">
            <a:spLocks/>
          </p:cNvSpPr>
          <p:nvPr/>
        </p:nvSpPr>
        <p:spPr>
          <a:xfrm>
            <a:off x="1687503" y="2168971"/>
            <a:ext cx="3750585" cy="283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 </a:t>
            </a:r>
          </a:p>
        </p:txBody>
      </p:sp>
      <p:grpSp>
        <p:nvGrpSpPr>
          <p:cNvPr id="19" name="组合 21">
            <a:extLst>
              <a:ext uri="{FF2B5EF4-FFF2-40B4-BE49-F238E27FC236}">
                <a16:creationId xmlns:a16="http://schemas.microsoft.com/office/drawing/2014/main" id="{6CB61DBF-47C1-0A41-BF8A-BEC0A6E80B6B}"/>
              </a:ext>
            </a:extLst>
          </p:cNvPr>
          <p:cNvGrpSpPr/>
          <p:nvPr/>
        </p:nvGrpSpPr>
        <p:grpSpPr>
          <a:xfrm>
            <a:off x="1687503" y="1799639"/>
            <a:ext cx="5708314" cy="838200"/>
            <a:chOff x="1687503" y="1799639"/>
            <a:chExt cx="5708314" cy="838200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AF774B21-8487-554C-AFA1-B103D485EFE2}"/>
                </a:ext>
              </a:extLst>
            </p:cNvPr>
            <p:cNvSpPr txBox="1"/>
            <p:nvPr/>
          </p:nvSpPr>
          <p:spPr>
            <a:xfrm>
              <a:off x="1687503" y="17996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ORGANIZATION</a:t>
              </a:r>
            </a:p>
          </p:txBody>
        </p:sp>
        <p:cxnSp>
          <p:nvCxnSpPr>
            <p:cNvPr id="25" name="Straight Arrow Connector 2">
              <a:extLst>
                <a:ext uri="{FF2B5EF4-FFF2-40B4-BE49-F238E27FC236}">
                  <a16:creationId xmlns:a16="http://schemas.microsoft.com/office/drawing/2014/main" id="{99A5C6CD-99CF-A549-BBA7-46123F79F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6378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1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7606330" y="-7310005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88865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7615656" y="458000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7615656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3646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143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19246D5-F4B8-9248-89BC-6B177C80577D}"/>
              </a:ext>
            </a:extLst>
          </p:cNvPr>
          <p:cNvSpPr txBox="1">
            <a:spLocks/>
          </p:cNvSpPr>
          <p:nvPr/>
        </p:nvSpPr>
        <p:spPr>
          <a:xfrm>
            <a:off x="1687503" y="2168971"/>
            <a:ext cx="3750585" cy="283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 </a:t>
            </a:r>
          </a:p>
        </p:txBody>
      </p:sp>
      <p:grpSp>
        <p:nvGrpSpPr>
          <p:cNvPr id="24" name="组合 21">
            <a:extLst>
              <a:ext uri="{FF2B5EF4-FFF2-40B4-BE49-F238E27FC236}">
                <a16:creationId xmlns:a16="http://schemas.microsoft.com/office/drawing/2014/main" id="{B4314D81-4CEE-5D49-ABF6-3463FD906CB5}"/>
              </a:ext>
            </a:extLst>
          </p:cNvPr>
          <p:cNvGrpSpPr/>
          <p:nvPr/>
        </p:nvGrpSpPr>
        <p:grpSpPr>
          <a:xfrm>
            <a:off x="1687503" y="1799639"/>
            <a:ext cx="5708314" cy="838200"/>
            <a:chOff x="1687503" y="1799639"/>
            <a:chExt cx="5708314" cy="838200"/>
          </a:xfrm>
        </p:grpSpPr>
        <p:sp>
          <p:nvSpPr>
            <p:cNvPr id="25" name="TextBox 3">
              <a:extLst>
                <a:ext uri="{FF2B5EF4-FFF2-40B4-BE49-F238E27FC236}">
                  <a16:creationId xmlns:a16="http://schemas.microsoft.com/office/drawing/2014/main" id="{255C5E8E-588D-174A-BD93-E0F187309321}"/>
                </a:ext>
              </a:extLst>
            </p:cNvPr>
            <p:cNvSpPr txBox="1"/>
            <p:nvPr/>
          </p:nvSpPr>
          <p:spPr>
            <a:xfrm>
              <a:off x="1687503" y="17996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ORGANIZATION</a:t>
              </a:r>
            </a:p>
          </p:txBody>
        </p:sp>
        <p:cxnSp>
          <p:nvCxnSpPr>
            <p:cNvPr id="26" name="Straight Arrow Connector 2">
              <a:extLst>
                <a:ext uri="{FF2B5EF4-FFF2-40B4-BE49-F238E27FC236}">
                  <a16:creationId xmlns:a16="http://schemas.microsoft.com/office/drawing/2014/main" id="{99C70C9E-3E12-7D43-BF5C-F3E288681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6378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91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5A2C56-F6EE-9E48-A8CF-0B8BACA1C010}"/>
              </a:ext>
            </a:extLst>
          </p:cNvPr>
          <p:cNvGrpSpPr/>
          <p:nvPr/>
        </p:nvGrpSpPr>
        <p:grpSpPr>
          <a:xfrm>
            <a:off x="7606330" y="-12150700"/>
            <a:ext cx="2304000" cy="24920582"/>
            <a:chOff x="7735886" y="144718"/>
            <a:chExt cx="2304000" cy="249205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A4C7A3-5F7D-EF45-910B-F57E32D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44718"/>
              <a:ext cx="2304000" cy="860925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A519886-12C0-074A-9A00-E00303A27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8741094"/>
              <a:ext cx="2304000" cy="860925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9986DC-10F2-FF46-9E6F-C0437990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886" y="17337470"/>
              <a:ext cx="2304000" cy="7727830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488865" y="58827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171EC-B505-404C-951A-0502E9B32C2E}"/>
              </a:ext>
            </a:extLst>
          </p:cNvPr>
          <p:cNvGrpSpPr/>
          <p:nvPr/>
        </p:nvGrpSpPr>
        <p:grpSpPr>
          <a:xfrm>
            <a:off x="7615656" y="458000"/>
            <a:ext cx="2304000" cy="1071729"/>
            <a:chOff x="7583799" y="956599"/>
            <a:chExt cx="2304000" cy="10717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1EB958-6BA5-0E4C-8BFB-1E28266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956599"/>
              <a:ext cx="2304000" cy="8254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4FA429-5161-F340-A1D9-42590DCA5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799" y="1744949"/>
              <a:ext cx="2304000" cy="2833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BD735C4-194F-6B45-BD41-08B1F5A209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1"/>
          <a:stretch/>
        </p:blipFill>
        <p:spPr>
          <a:xfrm>
            <a:off x="7615656" y="956599"/>
            <a:ext cx="2304000" cy="2833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33646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E37F38E-0891-824C-95E1-608E45F0D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69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19246D5-F4B8-9248-89BC-6B177C80577D}"/>
              </a:ext>
            </a:extLst>
          </p:cNvPr>
          <p:cNvSpPr txBox="1">
            <a:spLocks/>
          </p:cNvSpPr>
          <p:nvPr/>
        </p:nvSpPr>
        <p:spPr>
          <a:xfrm>
            <a:off x="1687503" y="2168971"/>
            <a:ext cx="3750585" cy="283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 </a:t>
            </a:r>
          </a:p>
        </p:txBody>
      </p:sp>
      <p:grpSp>
        <p:nvGrpSpPr>
          <p:cNvPr id="24" name="组合 21">
            <a:extLst>
              <a:ext uri="{FF2B5EF4-FFF2-40B4-BE49-F238E27FC236}">
                <a16:creationId xmlns:a16="http://schemas.microsoft.com/office/drawing/2014/main" id="{B4314D81-4CEE-5D49-ABF6-3463FD906CB5}"/>
              </a:ext>
            </a:extLst>
          </p:cNvPr>
          <p:cNvGrpSpPr/>
          <p:nvPr/>
        </p:nvGrpSpPr>
        <p:grpSpPr>
          <a:xfrm>
            <a:off x="1687503" y="1799639"/>
            <a:ext cx="5708314" cy="838200"/>
            <a:chOff x="1687503" y="1799639"/>
            <a:chExt cx="5708314" cy="838200"/>
          </a:xfrm>
        </p:grpSpPr>
        <p:sp>
          <p:nvSpPr>
            <p:cNvPr id="25" name="TextBox 3">
              <a:extLst>
                <a:ext uri="{FF2B5EF4-FFF2-40B4-BE49-F238E27FC236}">
                  <a16:creationId xmlns:a16="http://schemas.microsoft.com/office/drawing/2014/main" id="{255C5E8E-588D-174A-BD93-E0F187309321}"/>
                </a:ext>
              </a:extLst>
            </p:cNvPr>
            <p:cNvSpPr txBox="1"/>
            <p:nvPr/>
          </p:nvSpPr>
          <p:spPr>
            <a:xfrm>
              <a:off x="1687503" y="1799639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TRENDING</a:t>
              </a:r>
              <a:r>
                <a:rPr lang="zh-CN" altLang="en-US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TOPIC</a:t>
              </a:r>
              <a:endPara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6" name="Straight Arrow Connector 2">
              <a:extLst>
                <a:ext uri="{FF2B5EF4-FFF2-40B4-BE49-F238E27FC236}">
                  <a16:creationId xmlns:a16="http://schemas.microsoft.com/office/drawing/2014/main" id="{99C70C9E-3E12-7D43-BF5C-F3E288681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0" y="2637839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9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DA9BB57-FE57-B843-BDCB-DFE1CE32DF67}"/>
              </a:ext>
            </a:extLst>
          </p:cNvPr>
          <p:cNvGrpSpPr/>
          <p:nvPr/>
        </p:nvGrpSpPr>
        <p:grpSpPr>
          <a:xfrm>
            <a:off x="6630918" y="1355473"/>
            <a:ext cx="2304000" cy="20399995"/>
            <a:chOff x="4943999" y="954829"/>
            <a:chExt cx="2304000" cy="2039999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F154D28-A2BB-7B4C-9155-50267DC2E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954829"/>
              <a:ext cx="2304000" cy="6567936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C42779F-3AD9-CE49-A268-69496238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7516631"/>
              <a:ext cx="2304000" cy="69242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1AF79EE-1DA0-2E41-ABB8-984B65A8F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99" y="14430535"/>
              <a:ext cx="2304000" cy="6924289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70E3A23B-0991-FD4F-9872-A8FAAAF52855}"/>
              </a:ext>
            </a:extLst>
          </p:cNvPr>
          <p:cNvSpPr/>
          <p:nvPr/>
        </p:nvSpPr>
        <p:spPr>
          <a:xfrm>
            <a:off x="6504546" y="6381361"/>
            <a:ext cx="2777362" cy="1141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3625A2C-0A95-444E-A816-E7E979C05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18" y="1650544"/>
            <a:ext cx="2304000" cy="130252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8D5CFAA-7F64-8744-944A-C7B13991A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18" y="1355473"/>
            <a:ext cx="2304000" cy="30105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12F6E90-A158-694F-95F5-403060BF22AC}"/>
              </a:ext>
            </a:extLst>
          </p:cNvPr>
          <p:cNvSpPr/>
          <p:nvPr/>
        </p:nvSpPr>
        <p:spPr>
          <a:xfrm>
            <a:off x="6352146" y="385892"/>
            <a:ext cx="2777362" cy="975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AB1A5F1-EF0E-FC40-85AC-4896A403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7" y="5845337"/>
            <a:ext cx="374218" cy="374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2752215" y="643171"/>
            <a:ext cx="2861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6352146" y="643171"/>
            <a:ext cx="2861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SEARCH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ABA923-8F11-484C-90D6-EB9DFD2AAA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>
          <a:xfrm>
            <a:off x="3030987" y="1355473"/>
            <a:ext cx="2304000" cy="4947356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0D45336F-13D6-6A48-9C7A-E39CCEC074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46" y="981725"/>
            <a:ext cx="2861545" cy="56958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E1E8E3-85F9-D44D-BD10-6C6888B449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15" y="981725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9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C60D9EF-9498-3D4E-89AB-E87D5DB7E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>
          <a:xfrm>
            <a:off x="3030987" y="1355473"/>
            <a:ext cx="2304000" cy="49473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E1E8E3-85F9-D44D-BD10-6C6888B44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15" y="981725"/>
            <a:ext cx="2861545" cy="56958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821D07-3267-DB4D-8355-52231850E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18" y="1339707"/>
            <a:ext cx="2304000" cy="7014493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0E3A23B-0991-FD4F-9872-A8FAAAF52855}"/>
              </a:ext>
            </a:extLst>
          </p:cNvPr>
          <p:cNvSpPr/>
          <p:nvPr/>
        </p:nvSpPr>
        <p:spPr>
          <a:xfrm>
            <a:off x="6504546" y="6395429"/>
            <a:ext cx="2777362" cy="1141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2752215" y="643171"/>
            <a:ext cx="2861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BROWSE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6504546" y="643171"/>
            <a:ext cx="2581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BROWSE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2E9EA68-C351-1441-A7CE-2AFF595EB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46" y="981725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5E1556-29B2-3046-83C4-F5C8CE6B5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4"/>
          <a:stretch/>
        </p:blipFill>
        <p:spPr>
          <a:xfrm>
            <a:off x="4370799" y="1438636"/>
            <a:ext cx="6228000" cy="4145735"/>
          </a:xfrm>
          <a:prstGeom prst="rect">
            <a:avLst/>
          </a:prstGeom>
        </p:spPr>
      </p:pic>
      <p:pic>
        <p:nvPicPr>
          <p:cNvPr id="48" name="图片 9">
            <a:extLst>
              <a:ext uri="{FF2B5EF4-FFF2-40B4-BE49-F238E27FC236}">
                <a16:creationId xmlns:a16="http://schemas.microsoft.com/office/drawing/2014/main" id="{C7DD2968-0D3A-4641-AE7C-1A2CC2B79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89" y="1072403"/>
            <a:ext cx="8263259" cy="4732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D7969-E3C1-AD49-8CC3-C172367B8DDB}"/>
              </a:ext>
            </a:extLst>
          </p:cNvPr>
          <p:cNvSpPr txBox="1"/>
          <p:nvPr/>
        </p:nvSpPr>
        <p:spPr>
          <a:xfrm>
            <a:off x="659791" y="1654240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0DDAB-FA4A-3944-AA54-C6433635B925}"/>
              </a:ext>
            </a:extLst>
          </p:cNvPr>
          <p:cNvSpPr txBox="1"/>
          <p:nvPr/>
        </p:nvSpPr>
        <p:spPr>
          <a:xfrm>
            <a:off x="659791" y="1916607"/>
            <a:ext cx="280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Inkjet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A47E56-54D4-BF42-AF2E-27344E62A6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25"/>
          <a:stretch/>
        </p:blipFill>
        <p:spPr>
          <a:xfrm>
            <a:off x="9809525" y="3156626"/>
            <a:ext cx="1454400" cy="3160886"/>
          </a:xfrm>
          <a:prstGeom prst="rect">
            <a:avLst/>
          </a:prstGeom>
        </p:spPr>
      </p:pic>
      <p:pic>
        <p:nvPicPr>
          <p:cNvPr id="64" name="图片 21">
            <a:extLst>
              <a:ext uri="{FF2B5EF4-FFF2-40B4-BE49-F238E27FC236}">
                <a16:creationId xmlns:a16="http://schemas.microsoft.com/office/drawing/2014/main" id="{C148B70A-4AF9-D14F-B5E4-FB835AB4E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415" y="5997844"/>
            <a:ext cx="224477" cy="2253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B3CCB5-5C8E-B04C-B16B-6570E9AC5B38}"/>
              </a:ext>
            </a:extLst>
          </p:cNvPr>
          <p:cNvSpPr/>
          <p:nvPr/>
        </p:nvSpPr>
        <p:spPr>
          <a:xfrm>
            <a:off x="9779267" y="3064901"/>
            <a:ext cx="101066" cy="63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1FBD3E-C9FC-AD45-ABA9-3860A870614A}"/>
              </a:ext>
            </a:extLst>
          </p:cNvPr>
          <p:cNvSpPr/>
          <p:nvPr/>
        </p:nvSpPr>
        <p:spPr>
          <a:xfrm>
            <a:off x="659791" y="2578903"/>
            <a:ext cx="5044081" cy="15955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 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Immersive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B7F7B3E-FCAD-7F46-ABDD-E0F72BF147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809" y="2927703"/>
            <a:ext cx="1806384" cy="35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4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17AB2CC-08EC-6942-B019-E804C0754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81" y="11447083"/>
            <a:ext cx="6769439" cy="112081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CCAAED-DE42-3D4D-BB45-652E05AE20F3}"/>
              </a:ext>
            </a:extLst>
          </p:cNvPr>
          <p:cNvSpPr/>
          <p:nvPr/>
        </p:nvSpPr>
        <p:spPr>
          <a:xfrm>
            <a:off x="811451" y="2566191"/>
            <a:ext cx="11035991" cy="119064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Letterpress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C4C7AD-2C56-9C4A-ADF0-32A0470F84A2}"/>
              </a:ext>
            </a:extLst>
          </p:cNvPr>
          <p:cNvSpPr/>
          <p:nvPr/>
        </p:nvSpPr>
        <p:spPr>
          <a:xfrm>
            <a:off x="929985" y="1938472"/>
            <a:ext cx="12415990" cy="31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OPTION 2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2763B9-D9C7-0A44-ABEE-43AB0F0785E2}"/>
              </a:ext>
            </a:extLst>
          </p:cNvPr>
          <p:cNvSpPr txBox="1">
            <a:spLocks/>
          </p:cNvSpPr>
          <p:nvPr/>
        </p:nvSpPr>
        <p:spPr>
          <a:xfrm>
            <a:off x="929985" y="3760549"/>
            <a:ext cx="553854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Efficient. Simple. Elegant </a:t>
            </a:r>
          </a:p>
        </p:txBody>
      </p:sp>
    </p:spTree>
    <p:extLst>
      <p:ext uri="{BB962C8B-B14F-4D97-AF65-F5344CB8AC3E}">
        <p14:creationId xmlns:p14="http://schemas.microsoft.com/office/powerpoint/2010/main" val="3026019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3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4CFFC-3225-4B43-A3D3-EBADD234E56B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373B92-CFA0-DC4E-ACA1-12F7ABAED072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Big, bold font.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Simple, elegant layout.</a:t>
            </a:r>
            <a:b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19820-197E-7D48-ACAF-AECF5FCF3877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601077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61652955-E727-FB40-89E8-707532B7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81627"/>
            <a:ext cx="8640000" cy="6261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2BB603-3158-E444-A3E1-753C40BAF5D3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763671-4AF1-DB4D-94D6-FF660EE23455}"/>
              </a:ext>
            </a:extLst>
          </p:cNvPr>
          <p:cNvSpPr txBox="1">
            <a:spLocks/>
          </p:cNvSpPr>
          <p:nvPr/>
        </p:nvSpPr>
        <p:spPr>
          <a:xfrm>
            <a:off x="777192" y="1919004"/>
            <a:ext cx="2030201" cy="317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INTERESTS</a:t>
            </a:r>
          </a:p>
        </p:txBody>
      </p:sp>
      <p:cxnSp>
        <p:nvCxnSpPr>
          <p:cNvPr id="8" name="Straight Arrow Connector 2">
            <a:extLst>
              <a:ext uri="{FF2B5EF4-FFF2-40B4-BE49-F238E27FC236}">
                <a16:creationId xmlns:a16="http://schemas.microsoft.com/office/drawing/2014/main" id="{085D4866-3042-9042-8C40-D84797199C1E}"/>
              </a:ext>
            </a:extLst>
          </p:cNvPr>
          <p:cNvCxnSpPr>
            <a:cxnSpLocks/>
          </p:cNvCxnSpPr>
          <p:nvPr/>
        </p:nvCxnSpPr>
        <p:spPr>
          <a:xfrm flipH="1">
            <a:off x="2761864" y="2152699"/>
            <a:ext cx="2641409" cy="0"/>
          </a:xfrm>
          <a:prstGeom prst="straightConnector1">
            <a:avLst/>
          </a:prstGeom>
          <a:ln w="25400">
            <a:solidFill>
              <a:srgbClr val="00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7">
            <a:extLst>
              <a:ext uri="{FF2B5EF4-FFF2-40B4-BE49-F238E27FC236}">
                <a16:creationId xmlns:a16="http://schemas.microsoft.com/office/drawing/2014/main" id="{679AA507-BC03-E046-BE4A-233D20D33CC3}"/>
              </a:ext>
            </a:extLst>
          </p:cNvPr>
          <p:cNvSpPr/>
          <p:nvPr/>
        </p:nvSpPr>
        <p:spPr>
          <a:xfrm>
            <a:off x="777192" y="2216523"/>
            <a:ext cx="2194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Discover and follow interests more easily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82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3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0AE82-6BAB-C745-AB00-5C47C8C8F905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97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B316E-08DA-964A-81D3-25FDE7DED2C4}"/>
              </a:ext>
            </a:extLst>
          </p:cNvPr>
          <p:cNvSpPr txBox="1"/>
          <p:nvPr/>
        </p:nvSpPr>
        <p:spPr>
          <a:xfrm>
            <a:off x="8569569" y="937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DB50FD-F124-1C41-9E9D-9758EAEC1D41}"/>
              </a:ext>
            </a:extLst>
          </p:cNvPr>
          <p:cNvSpPr/>
          <p:nvPr/>
        </p:nvSpPr>
        <p:spPr>
          <a:xfrm>
            <a:off x="1808481" y="965189"/>
            <a:ext cx="5242559" cy="288318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Google organized the page so I don’t have to search very hard to find the top news or topics that interest 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225B1-B7AC-F94F-9397-B5CA52923DB1}"/>
              </a:ext>
            </a:extLst>
          </p:cNvPr>
          <p:cNvSpPr txBox="1"/>
          <p:nvPr/>
        </p:nvSpPr>
        <p:spPr>
          <a:xfrm>
            <a:off x="701040" y="1237289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“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86C2A-01C3-4B43-8387-6A4629993646}"/>
              </a:ext>
            </a:extLst>
          </p:cNvPr>
          <p:cNvSpPr/>
          <p:nvPr/>
        </p:nvSpPr>
        <p:spPr>
          <a:xfrm>
            <a:off x="7775270" y="2651385"/>
            <a:ext cx="4305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VERP Baseline Study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/>
              <a:t>(</a:t>
            </a:r>
            <a:r>
              <a:rPr lang="en-US" sz="1400">
                <a:solidFill>
                  <a:schemeClr val="bg1"/>
                </a:solidFill>
              </a:rPr>
              <a:t>p18-21) - Sep 2018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36E1C7-0514-7247-B61B-4B944F0FCE4C}"/>
              </a:ext>
            </a:extLst>
          </p:cNvPr>
          <p:cNvSpPr/>
          <p:nvPr/>
        </p:nvSpPr>
        <p:spPr>
          <a:xfrm>
            <a:off x="1808481" y="4019312"/>
            <a:ext cx="5087631" cy="52322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Wow! This is great! Lots of good stuff and so easy to read!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27B57-A860-5B4C-91A7-C43687243980}"/>
              </a:ext>
            </a:extLst>
          </p:cNvPr>
          <p:cNvSpPr txBox="1"/>
          <p:nvPr/>
        </p:nvSpPr>
        <p:spPr>
          <a:xfrm>
            <a:off x="701040" y="3434537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“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1AC465-1525-8143-9893-D9D4EB5F276B}"/>
              </a:ext>
            </a:extLst>
          </p:cNvPr>
          <p:cNvSpPr/>
          <p:nvPr/>
        </p:nvSpPr>
        <p:spPr>
          <a:xfrm>
            <a:off x="7691121" y="3885013"/>
            <a:ext cx="4305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News: VERP Search + Clustered Model Design Review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(p4)– October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FACB7-951B-1A4A-BB0D-4924016624F3}"/>
              </a:ext>
            </a:extLst>
          </p:cNvPr>
          <p:cNvSpPr txBox="1"/>
          <p:nvPr/>
        </p:nvSpPr>
        <p:spPr>
          <a:xfrm>
            <a:off x="3637280" y="2525229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’’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05F34-774C-E64B-A742-34D68611B440}"/>
              </a:ext>
            </a:extLst>
          </p:cNvPr>
          <p:cNvSpPr txBox="1"/>
          <p:nvPr/>
        </p:nvSpPr>
        <p:spPr>
          <a:xfrm>
            <a:off x="5664200" y="3946232"/>
            <a:ext cx="172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chemeClr val="bg1"/>
                </a:solidFill>
                <a:latin typeface="Georgia" panose="02040502050405020303" pitchFamily="18" charset="0"/>
                <a:cs typeface="Aharoni" panose="020B0604020202020204" pitchFamily="2" charset="-79"/>
              </a:rPr>
              <a:t>’’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923B1F-37B9-4146-81FA-B8173083700E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users think of G News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B204F-33F3-B147-9F4A-1ABD73CDA0F9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199555-21C6-1F42-A171-C35BF41ED553}"/>
              </a:ext>
            </a:extLst>
          </p:cNvPr>
          <p:cNvSpPr txBox="1"/>
          <p:nvPr/>
        </p:nvSpPr>
        <p:spPr>
          <a:xfrm>
            <a:off x="408913" y="5609649"/>
            <a:ext cx="955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>
                <a:solidFill>
                  <a:srgbClr val="262626"/>
                </a:solidFill>
                <a:highlight>
                  <a:srgbClr val="00FFFF"/>
                </a:highlight>
                <a:latin typeface="Segoe UI Light"/>
              </a:rPr>
              <a:t>Takeaway: </a:t>
            </a:r>
            <a:r>
              <a:rPr lang="en-US" altLang="zh-CN" sz="2400">
                <a:solidFill>
                  <a:srgbClr val="262626"/>
                </a:solidFill>
                <a:highlight>
                  <a:srgbClr val="00FFFF"/>
                </a:highlight>
                <a:latin typeface="Segoe UI Light"/>
              </a:rPr>
              <a:t>people like organization, ease of use, content quality of Google News, although not necessarily beautiful.</a:t>
            </a:r>
          </a:p>
        </p:txBody>
      </p:sp>
    </p:spTree>
    <p:extLst>
      <p:ext uri="{BB962C8B-B14F-4D97-AF65-F5344CB8AC3E}">
        <p14:creationId xmlns:p14="http://schemas.microsoft.com/office/powerpoint/2010/main" val="999554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-4794126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4697E-D337-E145-B5EB-4D569C75F1C0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26">
            <a:extLst>
              <a:ext uri="{FF2B5EF4-FFF2-40B4-BE49-F238E27FC236}">
                <a16:creationId xmlns:a16="http://schemas.microsoft.com/office/drawing/2014/main" id="{6AB07593-2FCB-1C42-BC81-180059B3B994}"/>
              </a:ext>
            </a:extLst>
          </p:cNvPr>
          <p:cNvCxnSpPr>
            <a:cxnSpLocks/>
          </p:cNvCxnSpPr>
          <p:nvPr/>
        </p:nvCxnSpPr>
        <p:spPr>
          <a:xfrm>
            <a:off x="2812977" y="2445501"/>
            <a:ext cx="2274838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3B6D91B-BF90-CC41-8A95-E63C0E239569}"/>
              </a:ext>
            </a:extLst>
          </p:cNvPr>
          <p:cNvSpPr txBox="1">
            <a:spLocks/>
          </p:cNvSpPr>
          <p:nvPr/>
        </p:nvSpPr>
        <p:spPr>
          <a:xfrm>
            <a:off x="297379" y="230468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way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get informed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CBEA9A-166E-E844-A39C-749989A24633}"/>
              </a:ext>
            </a:extLst>
          </p:cNvPr>
          <p:cNvSpPr txBox="1"/>
          <p:nvPr/>
        </p:nvSpPr>
        <p:spPr>
          <a:xfrm>
            <a:off x="297379" y="199691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69699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-9812175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Straight Connector 26">
            <a:extLst>
              <a:ext uri="{FF2B5EF4-FFF2-40B4-BE49-F238E27FC236}">
                <a16:creationId xmlns:a16="http://schemas.microsoft.com/office/drawing/2014/main" id="{C0D128C4-5873-7C40-98A0-9416BC1B26C6}"/>
              </a:ext>
            </a:extLst>
          </p:cNvPr>
          <p:cNvCxnSpPr>
            <a:cxnSpLocks/>
          </p:cNvCxnSpPr>
          <p:nvPr/>
        </p:nvCxnSpPr>
        <p:spPr>
          <a:xfrm>
            <a:off x="2812977" y="2442896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157C7B-C179-F64E-A375-56762E29E7B1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C1653A-EDA6-D443-B67B-4FF8977D4FB2}"/>
              </a:ext>
            </a:extLst>
          </p:cNvPr>
          <p:cNvSpPr txBox="1">
            <a:spLocks/>
          </p:cNvSpPr>
          <p:nvPr/>
        </p:nvSpPr>
        <p:spPr>
          <a:xfrm>
            <a:off x="663144" y="2795863"/>
            <a:ext cx="25155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go-deep into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story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91BD1-85C1-4C42-A7AA-A58A68F90717}"/>
              </a:ext>
            </a:extLst>
          </p:cNvPr>
          <p:cNvSpPr txBox="1"/>
          <p:nvPr/>
        </p:nvSpPr>
        <p:spPr>
          <a:xfrm>
            <a:off x="663143" y="2272643"/>
            <a:ext cx="432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ENTRY POINT TO </a:t>
            </a:r>
          </a:p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COMPREHENSIVE VIEW</a:t>
            </a:r>
          </a:p>
        </p:txBody>
      </p:sp>
    </p:spTree>
    <p:extLst>
      <p:ext uri="{BB962C8B-B14F-4D97-AF65-F5344CB8AC3E}">
        <p14:creationId xmlns:p14="http://schemas.microsoft.com/office/powerpoint/2010/main" val="211725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86D745-0322-474E-BA65-0373F5F5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-9812175"/>
            <a:ext cx="8639998" cy="17413291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F7F07B05-2CB4-2046-97D8-4E751E93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pic>
        <p:nvPicPr>
          <p:cNvPr id="20" name="图片 8">
            <a:extLst>
              <a:ext uri="{FF2B5EF4-FFF2-40B4-BE49-F238E27FC236}">
                <a16:creationId xmlns:a16="http://schemas.microsoft.com/office/drawing/2014/main" id="{6DCA5206-8143-4243-9F23-EDC25DA36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3763943" y="891048"/>
            <a:ext cx="782516" cy="199198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8E3A822D-97B1-3F42-AB66-8A3D21A58A30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Straight Connector 26">
            <a:extLst>
              <a:ext uri="{FF2B5EF4-FFF2-40B4-BE49-F238E27FC236}">
                <a16:creationId xmlns:a16="http://schemas.microsoft.com/office/drawing/2014/main" id="{C0D128C4-5873-7C40-98A0-9416BC1B26C6}"/>
              </a:ext>
            </a:extLst>
          </p:cNvPr>
          <p:cNvCxnSpPr>
            <a:cxnSpLocks/>
          </p:cNvCxnSpPr>
          <p:nvPr/>
        </p:nvCxnSpPr>
        <p:spPr>
          <a:xfrm>
            <a:off x="2812977" y="2442896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D56883-3EE0-4749-B8A4-74345E82E2A1}"/>
              </a:ext>
            </a:extLst>
          </p:cNvPr>
          <p:cNvGrpSpPr/>
          <p:nvPr/>
        </p:nvGrpSpPr>
        <p:grpSpPr>
          <a:xfrm>
            <a:off x="7228412" y="2608936"/>
            <a:ext cx="341866" cy="341866"/>
            <a:chOff x="3550684" y="4729405"/>
            <a:chExt cx="361507" cy="36150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F1982A4-7E9A-064A-995B-A1EF04147033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4D0966-2A79-2646-AD66-788ED9B4CD3E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553D96-7BF5-854E-9E7C-D247DD292D50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SEARCH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CD77A7-2D6B-2543-9D2E-E371B115810F}"/>
              </a:ext>
            </a:extLst>
          </p:cNvPr>
          <p:cNvSpPr txBox="1">
            <a:spLocks/>
          </p:cNvSpPr>
          <p:nvPr/>
        </p:nvSpPr>
        <p:spPr>
          <a:xfrm>
            <a:off x="663144" y="2795863"/>
            <a:ext cx="25155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go-deep into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story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C3C98-CAB8-2C4F-B432-56E32DFD3FD2}"/>
              </a:ext>
            </a:extLst>
          </p:cNvPr>
          <p:cNvSpPr txBox="1"/>
          <p:nvPr/>
        </p:nvSpPr>
        <p:spPr>
          <a:xfrm>
            <a:off x="663143" y="2272643"/>
            <a:ext cx="432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ENTRY POINT TO </a:t>
            </a:r>
          </a:p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COMPREHENSIVE VIEW</a:t>
            </a:r>
          </a:p>
        </p:txBody>
      </p:sp>
    </p:spTree>
    <p:extLst>
      <p:ext uri="{BB962C8B-B14F-4D97-AF65-F5344CB8AC3E}">
        <p14:creationId xmlns:p14="http://schemas.microsoft.com/office/powerpoint/2010/main" val="2718976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3A549D-C34E-5B4C-9215-41080E3DCB5F}"/>
              </a:ext>
            </a:extLst>
          </p:cNvPr>
          <p:cNvGrpSpPr/>
          <p:nvPr/>
        </p:nvGrpSpPr>
        <p:grpSpPr>
          <a:xfrm>
            <a:off x="3079346" y="775302"/>
            <a:ext cx="8640000" cy="34868820"/>
            <a:chOff x="3079346" y="775302"/>
            <a:chExt cx="8640000" cy="34868820"/>
          </a:xfrm>
        </p:grpSpPr>
        <p:pic>
          <p:nvPicPr>
            <p:cNvPr id="18" name="图片 8">
              <a:extLst>
                <a:ext uri="{FF2B5EF4-FFF2-40B4-BE49-F238E27FC236}">
                  <a16:creationId xmlns:a16="http://schemas.microsoft.com/office/drawing/2014/main" id="{ACA8F1C2-1F12-284A-9AD2-F9E2243A6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17486003"/>
            </a:xfrm>
            <a:prstGeom prst="rect">
              <a:avLst/>
            </a:prstGeom>
          </p:spPr>
        </p:pic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D69DBE4E-F6AA-E44F-8299-79CF33BB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30825"/>
              <a:ext cx="8640000" cy="17413297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4735E02A-3673-694E-9290-4BD65F1B2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2"/>
            <a:ext cx="8640000" cy="6274436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EE446765-D103-F24B-83D2-D63B0196631F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3DC15578-A951-1249-B123-2D811D6BC741}"/>
              </a:ext>
            </a:extLst>
          </p:cNvPr>
          <p:cNvCxnSpPr>
            <a:cxnSpLocks/>
          </p:cNvCxnSpPr>
          <p:nvPr/>
        </p:nvCxnSpPr>
        <p:spPr>
          <a:xfrm>
            <a:off x="2812977" y="3010055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8D5BC8-C247-164A-9596-893B1FCEAC10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05028A-0145-024D-9691-088DB698AA45}"/>
              </a:ext>
            </a:extLst>
          </p:cNvPr>
          <p:cNvSpPr txBox="1">
            <a:spLocks/>
          </p:cNvSpPr>
          <p:nvPr/>
        </p:nvSpPr>
        <p:spPr>
          <a:xfrm>
            <a:off x="280724" y="314757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Prominent top stories to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Give readers a quick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overview of the event</a:t>
            </a:r>
            <a:br>
              <a:rPr lang="en-US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A0DE0-5630-4A4E-BA7A-D9B27CDDAA14}"/>
              </a:ext>
            </a:extLst>
          </p:cNvPr>
          <p:cNvSpPr txBox="1"/>
          <p:nvPr/>
        </p:nvSpPr>
        <p:spPr>
          <a:xfrm>
            <a:off x="280724" y="28398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HEADLINES</a:t>
            </a:r>
          </a:p>
        </p:txBody>
      </p:sp>
    </p:spTree>
    <p:extLst>
      <p:ext uri="{BB962C8B-B14F-4D97-AF65-F5344CB8AC3E}">
        <p14:creationId xmlns:p14="http://schemas.microsoft.com/office/powerpoint/2010/main" val="4190395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3A549D-C34E-5B4C-9215-41080E3DCB5F}"/>
              </a:ext>
            </a:extLst>
          </p:cNvPr>
          <p:cNvGrpSpPr/>
          <p:nvPr/>
        </p:nvGrpSpPr>
        <p:grpSpPr>
          <a:xfrm>
            <a:off x="3079346" y="-7997637"/>
            <a:ext cx="8640000" cy="34868820"/>
            <a:chOff x="3079346" y="775302"/>
            <a:chExt cx="8640000" cy="34868820"/>
          </a:xfrm>
        </p:grpSpPr>
        <p:pic>
          <p:nvPicPr>
            <p:cNvPr id="18" name="图片 8">
              <a:extLst>
                <a:ext uri="{FF2B5EF4-FFF2-40B4-BE49-F238E27FC236}">
                  <a16:creationId xmlns:a16="http://schemas.microsoft.com/office/drawing/2014/main" id="{ACA8F1C2-1F12-284A-9AD2-F9E2243A6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17486003"/>
            </a:xfrm>
            <a:prstGeom prst="rect">
              <a:avLst/>
            </a:prstGeom>
          </p:spPr>
        </p:pic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D69DBE4E-F6AA-E44F-8299-79CF33BB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30825"/>
              <a:ext cx="8640000" cy="17413297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4735E02A-3673-694E-9290-4BD65F1B2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2"/>
            <a:ext cx="8640000" cy="6274436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EE446765-D103-F24B-83D2-D63B0196631F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A13F1C-E634-374C-A700-0EDC494D146E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44449CA8-60B5-FB46-9F9A-71EA3BC741C5}"/>
              </a:ext>
            </a:extLst>
          </p:cNvPr>
          <p:cNvCxnSpPr>
            <a:cxnSpLocks/>
          </p:cNvCxnSpPr>
          <p:nvPr/>
        </p:nvCxnSpPr>
        <p:spPr>
          <a:xfrm>
            <a:off x="2812977" y="3010055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7A629EEC-A9E2-A343-BD79-A094429BEA78}"/>
              </a:ext>
            </a:extLst>
          </p:cNvPr>
          <p:cNvSpPr txBox="1">
            <a:spLocks/>
          </p:cNvSpPr>
          <p:nvPr/>
        </p:nvSpPr>
        <p:spPr>
          <a:xfrm>
            <a:off x="280724" y="3147580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Fast to get the latest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4E17A8-26CD-2048-A195-711AF0921F05}"/>
              </a:ext>
            </a:extLst>
          </p:cNvPr>
          <p:cNvSpPr txBox="1"/>
          <p:nvPr/>
        </p:nvSpPr>
        <p:spPr>
          <a:xfrm>
            <a:off x="280724" y="28398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RUNDOWN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09E628-DE71-A04F-AA2D-535719C220ED}"/>
              </a:ext>
            </a:extLst>
          </p:cNvPr>
          <p:cNvCxnSpPr>
            <a:cxnSpLocks/>
          </p:cNvCxnSpPr>
          <p:nvPr/>
        </p:nvCxnSpPr>
        <p:spPr>
          <a:xfrm>
            <a:off x="2812977" y="5541220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529C6CD-92BA-3E46-9876-24E2B2F09BE3}"/>
              </a:ext>
            </a:extLst>
          </p:cNvPr>
          <p:cNvSpPr txBox="1">
            <a:spLocks/>
          </p:cNvSpPr>
          <p:nvPr/>
        </p:nvSpPr>
        <p:spPr>
          <a:xfrm>
            <a:off x="280724" y="5678745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 more news that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moves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D3A129-2435-D84F-9889-6BE88B7A09E0}"/>
              </a:ext>
            </a:extLst>
          </p:cNvPr>
          <p:cNvSpPr txBox="1"/>
          <p:nvPr/>
        </p:nvSpPr>
        <p:spPr>
          <a:xfrm>
            <a:off x="280724" y="5370967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NEWS</a:t>
            </a:r>
            <a:endParaRPr lang="en-US" sz="14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4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3A549D-C34E-5B4C-9215-41080E3DCB5F}"/>
              </a:ext>
            </a:extLst>
          </p:cNvPr>
          <p:cNvGrpSpPr/>
          <p:nvPr/>
        </p:nvGrpSpPr>
        <p:grpSpPr>
          <a:xfrm>
            <a:off x="3079346" y="-13939150"/>
            <a:ext cx="8640000" cy="34868820"/>
            <a:chOff x="3079346" y="775302"/>
            <a:chExt cx="8640000" cy="34868820"/>
          </a:xfrm>
        </p:grpSpPr>
        <p:pic>
          <p:nvPicPr>
            <p:cNvPr id="18" name="图片 8">
              <a:extLst>
                <a:ext uri="{FF2B5EF4-FFF2-40B4-BE49-F238E27FC236}">
                  <a16:creationId xmlns:a16="http://schemas.microsoft.com/office/drawing/2014/main" id="{ACA8F1C2-1F12-284A-9AD2-F9E2243A6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17486003"/>
            </a:xfrm>
            <a:prstGeom prst="rect">
              <a:avLst/>
            </a:prstGeom>
          </p:spPr>
        </p:pic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D69DBE4E-F6AA-E44F-8299-79CF33BB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30825"/>
              <a:ext cx="8640000" cy="17413297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4735E02A-3673-694E-9290-4BD65F1B2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2"/>
            <a:ext cx="8640000" cy="6274436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EE446765-D103-F24B-83D2-D63B0196631F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734EB-27C9-2643-825E-405017AD0E31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B07B2D2C-41E7-E241-995D-3E10467D6FD9}"/>
              </a:ext>
            </a:extLst>
          </p:cNvPr>
          <p:cNvCxnSpPr>
            <a:cxnSpLocks/>
          </p:cNvCxnSpPr>
          <p:nvPr/>
        </p:nvCxnSpPr>
        <p:spPr>
          <a:xfrm>
            <a:off x="2812977" y="3010055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A011F10C-0EB7-C342-B29E-4ACE1A9F100E}"/>
              </a:ext>
            </a:extLst>
          </p:cNvPr>
          <p:cNvSpPr txBox="1">
            <a:spLocks/>
          </p:cNvSpPr>
          <p:nvPr/>
        </p:nvSpPr>
        <p:spPr>
          <a:xfrm>
            <a:off x="280724" y="3147580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get all-side’s opinions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 a topic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6B55C2-9CA0-5D43-9F37-544C69D57039}"/>
              </a:ext>
            </a:extLst>
          </p:cNvPr>
          <p:cNvSpPr txBox="1"/>
          <p:nvPr/>
        </p:nvSpPr>
        <p:spPr>
          <a:xfrm>
            <a:off x="280724" y="28398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PERSPECTIVE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4B2984-7736-BB43-B305-45E30DCAA2F5}"/>
              </a:ext>
            </a:extLst>
          </p:cNvPr>
          <p:cNvCxnSpPr>
            <a:cxnSpLocks/>
          </p:cNvCxnSpPr>
          <p:nvPr/>
        </p:nvCxnSpPr>
        <p:spPr>
          <a:xfrm>
            <a:off x="2812977" y="5541220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65C3469-FE5E-C547-A652-86E0E726931C}"/>
              </a:ext>
            </a:extLst>
          </p:cNvPr>
          <p:cNvSpPr txBox="1">
            <a:spLocks/>
          </p:cNvSpPr>
          <p:nvPr/>
        </p:nvSpPr>
        <p:spPr>
          <a:xfrm>
            <a:off x="280724" y="5678745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 what’s happening on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Twitter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78590-E715-7B44-891A-2EF1F4C51284}"/>
              </a:ext>
            </a:extLst>
          </p:cNvPr>
          <p:cNvSpPr txBox="1"/>
          <p:nvPr/>
        </p:nvSpPr>
        <p:spPr>
          <a:xfrm>
            <a:off x="280724" y="5370967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</a:t>
            </a:r>
            <a:endParaRPr lang="en-US" sz="14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0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3A549D-C34E-5B4C-9215-41080E3DCB5F}"/>
              </a:ext>
            </a:extLst>
          </p:cNvPr>
          <p:cNvGrpSpPr/>
          <p:nvPr/>
        </p:nvGrpSpPr>
        <p:grpSpPr>
          <a:xfrm>
            <a:off x="3079346" y="-19134003"/>
            <a:ext cx="8640000" cy="34868820"/>
            <a:chOff x="3079346" y="775302"/>
            <a:chExt cx="8640000" cy="34868820"/>
          </a:xfrm>
        </p:grpSpPr>
        <p:pic>
          <p:nvPicPr>
            <p:cNvPr id="18" name="图片 8">
              <a:extLst>
                <a:ext uri="{FF2B5EF4-FFF2-40B4-BE49-F238E27FC236}">
                  <a16:creationId xmlns:a16="http://schemas.microsoft.com/office/drawing/2014/main" id="{ACA8F1C2-1F12-284A-9AD2-F9E2243A6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75302"/>
              <a:ext cx="8640000" cy="17486003"/>
            </a:xfrm>
            <a:prstGeom prst="rect">
              <a:avLst/>
            </a:prstGeom>
          </p:spPr>
        </p:pic>
        <p:pic>
          <p:nvPicPr>
            <p:cNvPr id="19" name="图片 3">
              <a:extLst>
                <a:ext uri="{FF2B5EF4-FFF2-40B4-BE49-F238E27FC236}">
                  <a16:creationId xmlns:a16="http://schemas.microsoft.com/office/drawing/2014/main" id="{D69DBE4E-F6AA-E44F-8299-79CF33BB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30825"/>
              <a:ext cx="8640000" cy="17413297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4735E02A-3673-694E-9290-4BD65F1B2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46" y="775302"/>
            <a:ext cx="8640000" cy="6274436"/>
          </a:xfrm>
          <a:prstGeom prst="rect">
            <a:avLst/>
          </a:prstGeom>
        </p:spPr>
      </p:pic>
      <p:sp>
        <p:nvSpPr>
          <p:cNvPr id="21" name="矩形 7">
            <a:extLst>
              <a:ext uri="{FF2B5EF4-FFF2-40B4-BE49-F238E27FC236}">
                <a16:creationId xmlns:a16="http://schemas.microsoft.com/office/drawing/2014/main" id="{EE446765-D103-F24B-83D2-D63B0196631F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115EB-42AD-E445-B6A3-4E37917B9AA1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BROWSE EXPERIENCE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26">
            <a:extLst>
              <a:ext uri="{FF2B5EF4-FFF2-40B4-BE49-F238E27FC236}">
                <a16:creationId xmlns:a16="http://schemas.microsoft.com/office/drawing/2014/main" id="{A9042F26-F85F-F04D-949A-5E1686D7E052}"/>
              </a:ext>
            </a:extLst>
          </p:cNvPr>
          <p:cNvCxnSpPr>
            <a:cxnSpLocks/>
          </p:cNvCxnSpPr>
          <p:nvPr/>
        </p:nvCxnSpPr>
        <p:spPr>
          <a:xfrm>
            <a:off x="2812977" y="3010055"/>
            <a:ext cx="2297642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F1B1842-C53A-1148-B3FE-C487D14E3A60}"/>
              </a:ext>
            </a:extLst>
          </p:cNvPr>
          <p:cNvSpPr txBox="1">
            <a:spLocks/>
          </p:cNvSpPr>
          <p:nvPr/>
        </p:nvSpPr>
        <p:spPr>
          <a:xfrm>
            <a:off x="280724" y="3147580"/>
            <a:ext cx="3750585" cy="585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content to explore</a:t>
            </a:r>
            <a:endParaRPr lang="en-US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98BE81-0E69-5C42-A0E8-619324D6F6EA}"/>
              </a:ext>
            </a:extLst>
          </p:cNvPr>
          <p:cNvSpPr txBox="1"/>
          <p:nvPr/>
        </p:nvSpPr>
        <p:spPr>
          <a:xfrm>
            <a:off x="280724" y="2839802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NEWS </a:t>
            </a:r>
          </a:p>
        </p:txBody>
      </p:sp>
    </p:spTree>
    <p:extLst>
      <p:ext uri="{BB962C8B-B14F-4D97-AF65-F5344CB8AC3E}">
        <p14:creationId xmlns:p14="http://schemas.microsoft.com/office/powerpoint/2010/main" val="1401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AC20-A09B-5C45-99DF-921B3ED4A5FA}"/>
              </a:ext>
            </a:extLst>
          </p:cNvPr>
          <p:cNvGrpSpPr/>
          <p:nvPr/>
        </p:nvGrpSpPr>
        <p:grpSpPr>
          <a:xfrm>
            <a:off x="3069246" y="775302"/>
            <a:ext cx="8640000" cy="54952294"/>
            <a:chOff x="3079346" y="795744"/>
            <a:chExt cx="8640000" cy="54952294"/>
          </a:xfrm>
        </p:grpSpPr>
        <p:pic>
          <p:nvPicPr>
            <p:cNvPr id="11" name="图片 8">
              <a:extLst>
                <a:ext uri="{FF2B5EF4-FFF2-40B4-BE49-F238E27FC236}">
                  <a16:creationId xmlns:a16="http://schemas.microsoft.com/office/drawing/2014/main" id="{7F78DADB-2D70-D440-BFB6-0C839A6B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95744"/>
              <a:ext cx="8639999" cy="17486004"/>
            </a:xfrm>
            <a:prstGeom prst="rect">
              <a:avLst/>
            </a:prstGeom>
          </p:spPr>
        </p:pic>
        <p:pic>
          <p:nvPicPr>
            <p:cNvPr id="12" name="图片 8">
              <a:extLst>
                <a:ext uri="{FF2B5EF4-FFF2-40B4-BE49-F238E27FC236}">
                  <a16:creationId xmlns:a16="http://schemas.microsoft.com/office/drawing/2014/main" id="{897E75F9-2501-9646-AF9F-847876B5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09056"/>
              <a:ext cx="8640000" cy="17486002"/>
            </a:xfrm>
            <a:prstGeom prst="rect">
              <a:avLst/>
            </a:prstGeom>
          </p:spPr>
        </p:pic>
        <p:pic>
          <p:nvPicPr>
            <p:cNvPr id="13" name="图片 8">
              <a:extLst>
                <a:ext uri="{FF2B5EF4-FFF2-40B4-BE49-F238E27FC236}">
                  <a16:creationId xmlns:a16="http://schemas.microsoft.com/office/drawing/2014/main" id="{505388AD-CE3B-ED41-ABBD-D97FB656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35642806"/>
              <a:ext cx="8639999" cy="17486002"/>
            </a:xfrm>
            <a:prstGeom prst="rect">
              <a:avLst/>
            </a:prstGeom>
          </p:spPr>
        </p:pic>
        <p:pic>
          <p:nvPicPr>
            <p:cNvPr id="14" name="图片 8">
              <a:extLst>
                <a:ext uri="{FF2B5EF4-FFF2-40B4-BE49-F238E27FC236}">
                  <a16:creationId xmlns:a16="http://schemas.microsoft.com/office/drawing/2014/main" id="{2441B880-B9F4-EB43-8FAA-DFD83D68A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1"/>
            <a:stretch/>
          </p:blipFill>
          <p:spPr>
            <a:xfrm>
              <a:off x="3079346" y="53128810"/>
              <a:ext cx="8639999" cy="2619228"/>
            </a:xfrm>
            <a:prstGeom prst="rect">
              <a:avLst/>
            </a:prstGeom>
          </p:spPr>
        </p:pic>
      </p:grpSp>
      <p:pic>
        <p:nvPicPr>
          <p:cNvPr id="15" name="图片 3">
            <a:extLst>
              <a:ext uri="{FF2B5EF4-FFF2-40B4-BE49-F238E27FC236}">
                <a16:creationId xmlns:a16="http://schemas.microsoft.com/office/drawing/2014/main" id="{3CB6739B-E9E1-2948-A560-954E1A1F9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F0A44314-A7B0-6E4D-A446-F849F2B3160E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AE15EA-B211-3344-A7C1-F795E53F4479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47518-2440-E14B-87E3-DD73E02B097C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8B2F8-C5CB-F14F-B29A-E5F5C26B4FEF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pic>
        <p:nvPicPr>
          <p:cNvPr id="19" name="图片 25">
            <a:extLst>
              <a:ext uri="{FF2B5EF4-FFF2-40B4-BE49-F238E27FC236}">
                <a16:creationId xmlns:a16="http://schemas.microsoft.com/office/drawing/2014/main" id="{5B36A9E6-B005-974A-8C7D-8350968C0C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1710" r="84676" b="96387"/>
          <a:stretch/>
        </p:blipFill>
        <p:spPr>
          <a:xfrm>
            <a:off x="3803903" y="919771"/>
            <a:ext cx="621793" cy="1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7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AC20-A09B-5C45-99DF-921B3ED4A5FA}"/>
              </a:ext>
            </a:extLst>
          </p:cNvPr>
          <p:cNvGrpSpPr/>
          <p:nvPr/>
        </p:nvGrpSpPr>
        <p:grpSpPr>
          <a:xfrm>
            <a:off x="3069246" y="-7229386"/>
            <a:ext cx="8640000" cy="54952294"/>
            <a:chOff x="3079346" y="795744"/>
            <a:chExt cx="8640000" cy="54952294"/>
          </a:xfrm>
        </p:grpSpPr>
        <p:pic>
          <p:nvPicPr>
            <p:cNvPr id="11" name="图片 8">
              <a:extLst>
                <a:ext uri="{FF2B5EF4-FFF2-40B4-BE49-F238E27FC236}">
                  <a16:creationId xmlns:a16="http://schemas.microsoft.com/office/drawing/2014/main" id="{7F78DADB-2D70-D440-BFB6-0C839A6B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95744"/>
              <a:ext cx="8639999" cy="17486004"/>
            </a:xfrm>
            <a:prstGeom prst="rect">
              <a:avLst/>
            </a:prstGeom>
          </p:spPr>
        </p:pic>
        <p:pic>
          <p:nvPicPr>
            <p:cNvPr id="12" name="图片 8">
              <a:extLst>
                <a:ext uri="{FF2B5EF4-FFF2-40B4-BE49-F238E27FC236}">
                  <a16:creationId xmlns:a16="http://schemas.microsoft.com/office/drawing/2014/main" id="{897E75F9-2501-9646-AF9F-847876B5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09056"/>
              <a:ext cx="8640000" cy="17486002"/>
            </a:xfrm>
            <a:prstGeom prst="rect">
              <a:avLst/>
            </a:prstGeom>
          </p:spPr>
        </p:pic>
        <p:pic>
          <p:nvPicPr>
            <p:cNvPr id="13" name="图片 8">
              <a:extLst>
                <a:ext uri="{FF2B5EF4-FFF2-40B4-BE49-F238E27FC236}">
                  <a16:creationId xmlns:a16="http://schemas.microsoft.com/office/drawing/2014/main" id="{505388AD-CE3B-ED41-ABBD-D97FB656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35642806"/>
              <a:ext cx="8639999" cy="17486002"/>
            </a:xfrm>
            <a:prstGeom prst="rect">
              <a:avLst/>
            </a:prstGeom>
          </p:spPr>
        </p:pic>
        <p:pic>
          <p:nvPicPr>
            <p:cNvPr id="14" name="图片 8">
              <a:extLst>
                <a:ext uri="{FF2B5EF4-FFF2-40B4-BE49-F238E27FC236}">
                  <a16:creationId xmlns:a16="http://schemas.microsoft.com/office/drawing/2014/main" id="{2441B880-B9F4-EB43-8FAA-DFD83D68A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1"/>
            <a:stretch/>
          </p:blipFill>
          <p:spPr>
            <a:xfrm>
              <a:off x="3079346" y="53128810"/>
              <a:ext cx="8639999" cy="2619228"/>
            </a:xfrm>
            <a:prstGeom prst="rect">
              <a:avLst/>
            </a:prstGeom>
          </p:spPr>
        </p:pic>
      </p:grpSp>
      <p:pic>
        <p:nvPicPr>
          <p:cNvPr id="15" name="图片 3">
            <a:extLst>
              <a:ext uri="{FF2B5EF4-FFF2-40B4-BE49-F238E27FC236}">
                <a16:creationId xmlns:a16="http://schemas.microsoft.com/office/drawing/2014/main" id="{3CB6739B-E9E1-2948-A560-954E1A1F9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F0A44314-A7B0-6E4D-A446-F849F2B3160E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313C4-CD7A-7F47-A3A9-C6D91114318B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26F500-475B-944B-92F3-97CB2D15C83A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175A4-F20A-CD44-86CC-039A6FF85971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pic>
        <p:nvPicPr>
          <p:cNvPr id="20" name="图片 25">
            <a:extLst>
              <a:ext uri="{FF2B5EF4-FFF2-40B4-BE49-F238E27FC236}">
                <a16:creationId xmlns:a16="http://schemas.microsoft.com/office/drawing/2014/main" id="{6FAB4474-2046-714B-94D6-A114EF325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1710" r="84676" b="96387"/>
          <a:stretch/>
        </p:blipFill>
        <p:spPr>
          <a:xfrm>
            <a:off x="3803903" y="919771"/>
            <a:ext cx="621793" cy="1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4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AC20-A09B-5C45-99DF-921B3ED4A5FA}"/>
              </a:ext>
            </a:extLst>
          </p:cNvPr>
          <p:cNvGrpSpPr/>
          <p:nvPr/>
        </p:nvGrpSpPr>
        <p:grpSpPr>
          <a:xfrm>
            <a:off x="3069246" y="-15835504"/>
            <a:ext cx="8640000" cy="54952294"/>
            <a:chOff x="3079346" y="795744"/>
            <a:chExt cx="8640000" cy="54952294"/>
          </a:xfrm>
        </p:grpSpPr>
        <p:pic>
          <p:nvPicPr>
            <p:cNvPr id="11" name="图片 8">
              <a:extLst>
                <a:ext uri="{FF2B5EF4-FFF2-40B4-BE49-F238E27FC236}">
                  <a16:creationId xmlns:a16="http://schemas.microsoft.com/office/drawing/2014/main" id="{7F78DADB-2D70-D440-BFB6-0C839A6B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95744"/>
              <a:ext cx="8639999" cy="17486004"/>
            </a:xfrm>
            <a:prstGeom prst="rect">
              <a:avLst/>
            </a:prstGeom>
          </p:spPr>
        </p:pic>
        <p:pic>
          <p:nvPicPr>
            <p:cNvPr id="12" name="图片 8">
              <a:extLst>
                <a:ext uri="{FF2B5EF4-FFF2-40B4-BE49-F238E27FC236}">
                  <a16:creationId xmlns:a16="http://schemas.microsoft.com/office/drawing/2014/main" id="{897E75F9-2501-9646-AF9F-847876B5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09056"/>
              <a:ext cx="8640000" cy="17486002"/>
            </a:xfrm>
            <a:prstGeom prst="rect">
              <a:avLst/>
            </a:prstGeom>
          </p:spPr>
        </p:pic>
        <p:pic>
          <p:nvPicPr>
            <p:cNvPr id="13" name="图片 8">
              <a:extLst>
                <a:ext uri="{FF2B5EF4-FFF2-40B4-BE49-F238E27FC236}">
                  <a16:creationId xmlns:a16="http://schemas.microsoft.com/office/drawing/2014/main" id="{505388AD-CE3B-ED41-ABBD-D97FB656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35642806"/>
              <a:ext cx="8639999" cy="17486002"/>
            </a:xfrm>
            <a:prstGeom prst="rect">
              <a:avLst/>
            </a:prstGeom>
          </p:spPr>
        </p:pic>
        <p:pic>
          <p:nvPicPr>
            <p:cNvPr id="14" name="图片 8">
              <a:extLst>
                <a:ext uri="{FF2B5EF4-FFF2-40B4-BE49-F238E27FC236}">
                  <a16:creationId xmlns:a16="http://schemas.microsoft.com/office/drawing/2014/main" id="{2441B880-B9F4-EB43-8FAA-DFD83D68A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1"/>
            <a:stretch/>
          </p:blipFill>
          <p:spPr>
            <a:xfrm>
              <a:off x="3079346" y="53128810"/>
              <a:ext cx="8639999" cy="2619228"/>
            </a:xfrm>
            <a:prstGeom prst="rect">
              <a:avLst/>
            </a:prstGeom>
          </p:spPr>
        </p:pic>
      </p:grpSp>
      <p:pic>
        <p:nvPicPr>
          <p:cNvPr id="15" name="图片 3">
            <a:extLst>
              <a:ext uri="{FF2B5EF4-FFF2-40B4-BE49-F238E27FC236}">
                <a16:creationId xmlns:a16="http://schemas.microsoft.com/office/drawing/2014/main" id="{3CB6739B-E9E1-2948-A560-954E1A1F9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F0A44314-A7B0-6E4D-A446-F849F2B3160E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341592-D3AD-F740-8A1E-519BA577C520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540BE-726E-1048-B489-AAA13109ED44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528AE-F9B7-CC49-A453-3C03E6B3FA07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pic>
        <p:nvPicPr>
          <p:cNvPr id="20" name="图片 25">
            <a:extLst>
              <a:ext uri="{FF2B5EF4-FFF2-40B4-BE49-F238E27FC236}">
                <a16:creationId xmlns:a16="http://schemas.microsoft.com/office/drawing/2014/main" id="{6CD9423F-D2F4-EE44-BD7D-65D9CF9B29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1710" r="84676" b="96387"/>
          <a:stretch/>
        </p:blipFill>
        <p:spPr>
          <a:xfrm>
            <a:off x="3803903" y="919771"/>
            <a:ext cx="621793" cy="1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0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EAC22C-F1F6-CD4E-BB47-C3982236A5FD}"/>
              </a:ext>
            </a:extLst>
          </p:cNvPr>
          <p:cNvSpPr txBox="1"/>
          <p:nvPr/>
        </p:nvSpPr>
        <p:spPr>
          <a:xfrm>
            <a:off x="439392" y="5556909"/>
            <a:ext cx="9710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highlight>
                  <a:srgbClr val="00FFFF"/>
                </a:highlight>
                <a:uLnTx/>
                <a:uFillTx/>
                <a:latin typeface="Segoe UI Light"/>
                <a:ea typeface="+mn-ea"/>
                <a:cs typeface="+mn-cs"/>
              </a:rPr>
              <a:t>Takeaway: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highlight>
                  <a:srgbClr val="00FFFF"/>
                </a:highlight>
                <a:uLnTx/>
                <a:uFillTx/>
                <a:latin typeface="Segoe UI Light"/>
                <a:ea typeface="+mn-ea"/>
                <a:cs typeface="+mn-cs"/>
              </a:rPr>
              <a:t>people like images</a:t>
            </a:r>
            <a:r>
              <a:rPr lang="en-US" altLang="zh-CN" sz="2400">
                <a:solidFill>
                  <a:srgbClr val="262626"/>
                </a:solidFill>
                <a:highlight>
                  <a:srgbClr val="00FFFF"/>
                </a:highlight>
                <a:latin typeface="Segoe UI Light"/>
              </a:rPr>
              <a:t>, layout, filters, but feel we lack of quality results and organization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highlight>
                  <a:srgbClr val="00FFFF"/>
                </a:highlight>
                <a:uLnTx/>
                <a:uFillTx/>
                <a:latin typeface="Segoe UI Light"/>
                <a:ea typeface="+mn-ea"/>
                <a:cs typeface="+mn-cs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4AE853-71DA-894F-B670-A6105DF0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584522"/>
            <a:ext cx="6332806" cy="35622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45BF4C-C3DF-E941-B4B6-9C34ABF19EBD}"/>
              </a:ext>
            </a:extLst>
          </p:cNvPr>
          <p:cNvSpPr/>
          <p:nvPr/>
        </p:nvSpPr>
        <p:spPr>
          <a:xfrm>
            <a:off x="7711562" y="2720415"/>
            <a:ext cx="4305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VERP Baseline Study </a:t>
            </a:r>
            <a:r>
              <a:rPr lang="en-US" sz="1400">
                <a:solidFill>
                  <a:srgbClr val="00FFFF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(p45-47) - Sep 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60BD46-E03E-0347-A910-2086F87EB17F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What users think of Bing News</a:t>
            </a:r>
            <a:r>
              <a:rPr lang="zh-CN" alt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Vertical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394699-572C-7146-90A3-BBBDF55EFB14}"/>
              </a:ext>
            </a:extLst>
          </p:cNvPr>
          <p:cNvSpPr txBox="1"/>
          <p:nvPr/>
        </p:nvSpPr>
        <p:spPr>
          <a:xfrm>
            <a:off x="632667" y="528008"/>
            <a:ext cx="62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study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i="0" u="none" strike="noStrike" kern="1200" cap="all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340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AC20-A09B-5C45-99DF-921B3ED4A5FA}"/>
              </a:ext>
            </a:extLst>
          </p:cNvPr>
          <p:cNvGrpSpPr/>
          <p:nvPr/>
        </p:nvGrpSpPr>
        <p:grpSpPr>
          <a:xfrm>
            <a:off x="3069246" y="-33082821"/>
            <a:ext cx="8640000" cy="54952294"/>
            <a:chOff x="3079346" y="795744"/>
            <a:chExt cx="8640000" cy="54952294"/>
          </a:xfrm>
        </p:grpSpPr>
        <p:pic>
          <p:nvPicPr>
            <p:cNvPr id="11" name="图片 8">
              <a:extLst>
                <a:ext uri="{FF2B5EF4-FFF2-40B4-BE49-F238E27FC236}">
                  <a16:creationId xmlns:a16="http://schemas.microsoft.com/office/drawing/2014/main" id="{7F78DADB-2D70-D440-BFB6-0C839A6B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795744"/>
              <a:ext cx="8639999" cy="17486004"/>
            </a:xfrm>
            <a:prstGeom prst="rect">
              <a:avLst/>
            </a:prstGeom>
          </p:spPr>
        </p:pic>
        <p:pic>
          <p:nvPicPr>
            <p:cNvPr id="12" name="图片 8">
              <a:extLst>
                <a:ext uri="{FF2B5EF4-FFF2-40B4-BE49-F238E27FC236}">
                  <a16:creationId xmlns:a16="http://schemas.microsoft.com/office/drawing/2014/main" id="{897E75F9-2501-9646-AF9F-847876B5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18209056"/>
              <a:ext cx="8640000" cy="17486002"/>
            </a:xfrm>
            <a:prstGeom prst="rect">
              <a:avLst/>
            </a:prstGeom>
          </p:spPr>
        </p:pic>
        <p:pic>
          <p:nvPicPr>
            <p:cNvPr id="13" name="图片 8">
              <a:extLst>
                <a:ext uri="{FF2B5EF4-FFF2-40B4-BE49-F238E27FC236}">
                  <a16:creationId xmlns:a16="http://schemas.microsoft.com/office/drawing/2014/main" id="{505388AD-CE3B-ED41-ABBD-D97FB656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346" y="35642806"/>
              <a:ext cx="8639999" cy="17486002"/>
            </a:xfrm>
            <a:prstGeom prst="rect">
              <a:avLst/>
            </a:prstGeom>
          </p:spPr>
        </p:pic>
        <p:pic>
          <p:nvPicPr>
            <p:cNvPr id="14" name="图片 8">
              <a:extLst>
                <a:ext uri="{FF2B5EF4-FFF2-40B4-BE49-F238E27FC236}">
                  <a16:creationId xmlns:a16="http://schemas.microsoft.com/office/drawing/2014/main" id="{2441B880-B9F4-EB43-8FAA-DFD83D68A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1"/>
            <a:stretch/>
          </p:blipFill>
          <p:spPr>
            <a:xfrm>
              <a:off x="3079346" y="53128810"/>
              <a:ext cx="8639999" cy="2619228"/>
            </a:xfrm>
            <a:prstGeom prst="rect">
              <a:avLst/>
            </a:prstGeom>
          </p:spPr>
        </p:pic>
      </p:grpSp>
      <p:pic>
        <p:nvPicPr>
          <p:cNvPr id="15" name="图片 3">
            <a:extLst>
              <a:ext uri="{FF2B5EF4-FFF2-40B4-BE49-F238E27FC236}">
                <a16:creationId xmlns:a16="http://schemas.microsoft.com/office/drawing/2014/main" id="{3CB6739B-E9E1-2948-A560-954E1A1F9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46" y="775302"/>
            <a:ext cx="8640000" cy="6274436"/>
          </a:xfrm>
          <a:prstGeom prst="rect">
            <a:avLst/>
          </a:prstGeom>
        </p:spPr>
      </p:pic>
      <p:sp>
        <p:nvSpPr>
          <p:cNvPr id="16" name="矩形 7">
            <a:extLst>
              <a:ext uri="{FF2B5EF4-FFF2-40B4-BE49-F238E27FC236}">
                <a16:creationId xmlns:a16="http://schemas.microsoft.com/office/drawing/2014/main" id="{F0A44314-A7B0-6E4D-A446-F849F2B3160E}"/>
              </a:ext>
            </a:extLst>
          </p:cNvPr>
          <p:cNvSpPr/>
          <p:nvPr/>
        </p:nvSpPr>
        <p:spPr>
          <a:xfrm>
            <a:off x="3036784" y="-19878"/>
            <a:ext cx="8704924" cy="79518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A6938-2B02-1346-A010-7148C43BE4AD}"/>
              </a:ext>
            </a:extLst>
          </p:cNvPr>
          <p:cNvSpPr txBox="1"/>
          <p:nvPr/>
        </p:nvSpPr>
        <p:spPr>
          <a:xfrm>
            <a:off x="280724" y="692939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TOP STORIES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AA9735F-4951-DB4C-83AD-A8AB6D0EB404}"/>
              </a:ext>
            </a:extLst>
          </p:cNvPr>
          <p:cNvSpPr txBox="1">
            <a:spLocks/>
          </p:cNvSpPr>
          <p:nvPr/>
        </p:nvSpPr>
        <p:spPr>
          <a:xfrm>
            <a:off x="297380" y="2984541"/>
            <a:ext cx="2434098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1235B-0969-CE43-BFFF-F3969E37D271}"/>
              </a:ext>
            </a:extLst>
          </p:cNvPr>
          <p:cNvSpPr txBox="1"/>
          <p:nvPr/>
        </p:nvSpPr>
        <p:spPr>
          <a:xfrm>
            <a:off x="297379" y="2676764"/>
            <a:ext cx="4321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C2CAE-F71F-3347-965B-4500523693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10FC46-8B15-6447-946A-9124020C9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1" y="1157139"/>
            <a:ext cx="4595007" cy="3856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421980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SEARCH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6392E5-EA9F-F545-B0AE-4CDB42C99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9" y="4984071"/>
            <a:ext cx="4595007" cy="37955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AE32033-88EB-3649-A2D9-15BA7E159A5C}"/>
              </a:ext>
            </a:extLst>
          </p:cNvPr>
          <p:cNvSpPr/>
          <p:nvPr/>
        </p:nvSpPr>
        <p:spPr>
          <a:xfrm>
            <a:off x="421979" y="4836160"/>
            <a:ext cx="3404954" cy="14791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4EAC36-1E96-7243-9FBD-7C10096892B4}"/>
              </a:ext>
            </a:extLst>
          </p:cNvPr>
          <p:cNvSpPr/>
          <p:nvPr/>
        </p:nvSpPr>
        <p:spPr>
          <a:xfrm>
            <a:off x="3662916" y="4885660"/>
            <a:ext cx="1354070" cy="10518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5403103" y="643171"/>
            <a:ext cx="636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SEARCH </a:t>
            </a:r>
          </a:p>
        </p:txBody>
      </p:sp>
      <p:pic>
        <p:nvPicPr>
          <p:cNvPr id="31" name="图片 8">
            <a:extLst>
              <a:ext uri="{FF2B5EF4-FFF2-40B4-BE49-F238E27FC236}">
                <a16:creationId xmlns:a16="http://schemas.microsoft.com/office/drawing/2014/main" id="{E22E7AC4-D135-7548-8DB0-3464CC1DE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15" y="1157139"/>
            <a:ext cx="6427606" cy="12954376"/>
          </a:xfrm>
          <a:prstGeom prst="rect">
            <a:avLst/>
          </a:prstGeom>
        </p:spPr>
      </p:pic>
      <p:pic>
        <p:nvPicPr>
          <p:cNvPr id="35" name="图片 3">
            <a:extLst>
              <a:ext uri="{FF2B5EF4-FFF2-40B4-BE49-F238E27FC236}">
                <a16:creationId xmlns:a16="http://schemas.microsoft.com/office/drawing/2014/main" id="{D004A4BE-FFD4-8349-84D9-834B88301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14" y="1166192"/>
            <a:ext cx="6427608" cy="4667780"/>
          </a:xfrm>
          <a:prstGeom prst="rect">
            <a:avLst/>
          </a:prstGeom>
        </p:spPr>
      </p:pic>
      <p:pic>
        <p:nvPicPr>
          <p:cNvPr id="36" name="图片 8">
            <a:extLst>
              <a:ext uri="{FF2B5EF4-FFF2-40B4-BE49-F238E27FC236}">
                <a16:creationId xmlns:a16="http://schemas.microsoft.com/office/drawing/2014/main" id="{7A45B925-222E-E346-894A-CD19FF4E1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665" r="83306" b="98191"/>
          <a:stretch/>
        </p:blipFill>
        <p:spPr>
          <a:xfrm>
            <a:off x="5919911" y="1243246"/>
            <a:ext cx="582142" cy="148191"/>
          </a:xfrm>
          <a:prstGeom prst="rect">
            <a:avLst/>
          </a:prstGeom>
        </p:spPr>
      </p:pic>
      <p:pic>
        <p:nvPicPr>
          <p:cNvPr id="37" name="图片 3">
            <a:extLst>
              <a:ext uri="{FF2B5EF4-FFF2-40B4-BE49-F238E27FC236}">
                <a16:creationId xmlns:a16="http://schemas.microsoft.com/office/drawing/2014/main" id="{F8D1A3EB-5B6C-4D42-892D-C1496D1F6C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6" r="84031"/>
          <a:stretch/>
        </p:blipFill>
        <p:spPr>
          <a:xfrm>
            <a:off x="5410614" y="6214829"/>
            <a:ext cx="1026400" cy="8907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AF791C-8E06-1349-B25D-EB774037E4D4}"/>
              </a:ext>
            </a:extLst>
          </p:cNvPr>
          <p:cNvSpPr/>
          <p:nvPr/>
        </p:nvSpPr>
        <p:spPr>
          <a:xfrm>
            <a:off x="5486400" y="4984071"/>
            <a:ext cx="1015653" cy="5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00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421980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BROWSE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67BCB-55A8-9341-BA92-E22F6861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" y="4501125"/>
            <a:ext cx="4568007" cy="37243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1EF974-F149-DC4C-BCE8-DB39F390F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8" y="1157138"/>
            <a:ext cx="4568008" cy="35926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0E0BEE-FC12-9848-9D35-1DC69A561C84}"/>
              </a:ext>
            </a:extLst>
          </p:cNvPr>
          <p:cNvSpPr txBox="1"/>
          <p:nvPr/>
        </p:nvSpPr>
        <p:spPr>
          <a:xfrm>
            <a:off x="5403100" y="643171"/>
            <a:ext cx="643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BROWSE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DFA8C4-6ABB-E743-9E6B-883420989788}"/>
              </a:ext>
            </a:extLst>
          </p:cNvPr>
          <p:cNvGrpSpPr/>
          <p:nvPr/>
        </p:nvGrpSpPr>
        <p:grpSpPr>
          <a:xfrm>
            <a:off x="5403104" y="1157138"/>
            <a:ext cx="6435117" cy="40928755"/>
            <a:chOff x="4871920" y="775302"/>
            <a:chExt cx="8640000" cy="549522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1E51352-0DA5-044D-B59A-1083998978B5}"/>
                </a:ext>
              </a:extLst>
            </p:cNvPr>
            <p:cNvGrpSpPr/>
            <p:nvPr/>
          </p:nvGrpSpPr>
          <p:grpSpPr>
            <a:xfrm>
              <a:off x="4871920" y="775302"/>
              <a:ext cx="8640000" cy="54952294"/>
              <a:chOff x="3079346" y="795744"/>
              <a:chExt cx="8640000" cy="54952294"/>
            </a:xfrm>
          </p:grpSpPr>
          <p:pic>
            <p:nvPicPr>
              <p:cNvPr id="16" name="图片 8">
                <a:extLst>
                  <a:ext uri="{FF2B5EF4-FFF2-40B4-BE49-F238E27FC236}">
                    <a16:creationId xmlns:a16="http://schemas.microsoft.com/office/drawing/2014/main" id="{7168978A-4EEC-FA49-81CE-9FB352FA4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795744"/>
                <a:ext cx="8639999" cy="17486004"/>
              </a:xfrm>
              <a:prstGeom prst="rect">
                <a:avLst/>
              </a:prstGeom>
            </p:spPr>
          </p:pic>
          <p:pic>
            <p:nvPicPr>
              <p:cNvPr id="17" name="图片 8">
                <a:extLst>
                  <a:ext uri="{FF2B5EF4-FFF2-40B4-BE49-F238E27FC236}">
                    <a16:creationId xmlns:a16="http://schemas.microsoft.com/office/drawing/2014/main" id="{A4B30AE8-7EB3-A448-9015-6D891E0BF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18209056"/>
                <a:ext cx="8640000" cy="17486002"/>
              </a:xfrm>
              <a:prstGeom prst="rect">
                <a:avLst/>
              </a:prstGeom>
            </p:spPr>
          </p:pic>
          <p:pic>
            <p:nvPicPr>
              <p:cNvPr id="18" name="图片 8">
                <a:extLst>
                  <a:ext uri="{FF2B5EF4-FFF2-40B4-BE49-F238E27FC236}">
                    <a16:creationId xmlns:a16="http://schemas.microsoft.com/office/drawing/2014/main" id="{8413EAA5-46F4-8A42-BBB9-9872D4CF4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46" y="35642806"/>
                <a:ext cx="8639999" cy="17486002"/>
              </a:xfrm>
              <a:prstGeom prst="rect">
                <a:avLst/>
              </a:prstGeom>
            </p:spPr>
          </p:pic>
          <p:pic>
            <p:nvPicPr>
              <p:cNvPr id="19" name="图片 8">
                <a:extLst>
                  <a:ext uri="{FF2B5EF4-FFF2-40B4-BE49-F238E27FC236}">
                    <a16:creationId xmlns:a16="http://schemas.microsoft.com/office/drawing/2014/main" id="{A69D7076-AAA9-C049-8640-17A95FFEF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021"/>
              <a:stretch/>
            </p:blipFill>
            <p:spPr>
              <a:xfrm>
                <a:off x="3079346" y="53128810"/>
                <a:ext cx="8639999" cy="2619228"/>
              </a:xfrm>
              <a:prstGeom prst="rect">
                <a:avLst/>
              </a:prstGeom>
            </p:spPr>
          </p:pic>
        </p:grpSp>
        <p:pic>
          <p:nvPicPr>
            <p:cNvPr id="15" name="图片 25">
              <a:extLst>
                <a:ext uri="{FF2B5EF4-FFF2-40B4-BE49-F238E27FC236}">
                  <a16:creationId xmlns:a16="http://schemas.microsoft.com/office/drawing/2014/main" id="{1575DFD7-E769-9D4C-AE69-900BE4DD2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7" t="1710" r="84676" b="96387"/>
            <a:stretch/>
          </p:blipFill>
          <p:spPr>
            <a:xfrm>
              <a:off x="5606577" y="919771"/>
              <a:ext cx="621793" cy="156210"/>
            </a:xfrm>
            <a:prstGeom prst="rect">
              <a:avLst/>
            </a:prstGeom>
          </p:spPr>
        </p:pic>
      </p:grpSp>
      <p:pic>
        <p:nvPicPr>
          <p:cNvPr id="20" name="图片 3">
            <a:extLst>
              <a:ext uri="{FF2B5EF4-FFF2-40B4-BE49-F238E27FC236}">
                <a16:creationId xmlns:a16="http://schemas.microsoft.com/office/drawing/2014/main" id="{998E249B-5E3B-0244-BDCC-BD448143A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14" y="1166192"/>
            <a:ext cx="6427608" cy="466778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36A7CE69-11CD-674A-AB2B-C9B12E6290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6" r="84031"/>
          <a:stretch/>
        </p:blipFill>
        <p:spPr>
          <a:xfrm>
            <a:off x="5410614" y="6214829"/>
            <a:ext cx="1026400" cy="8907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4D440FD-4976-F24A-89D3-DC385F886EDD}"/>
              </a:ext>
            </a:extLst>
          </p:cNvPr>
          <p:cNvSpPr/>
          <p:nvPr/>
        </p:nvSpPr>
        <p:spPr>
          <a:xfrm>
            <a:off x="5486400" y="4984071"/>
            <a:ext cx="1015653" cy="52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B030AA-E402-574E-A345-5D41470B3E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t="2834" r="81580" b="95060"/>
          <a:stretch/>
        </p:blipFill>
        <p:spPr>
          <a:xfrm>
            <a:off x="5902257" y="1280720"/>
            <a:ext cx="643599" cy="1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49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4977896" y="1972781"/>
            <a:ext cx="2304000" cy="19178378"/>
            <a:chOff x="6803446" y="1972781"/>
            <a:chExt cx="2304000" cy="1917837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7605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5016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4844855" y="597418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27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27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4692455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46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55" y="581081"/>
            <a:ext cx="2861545" cy="5695837"/>
          </a:xfrm>
          <a:prstGeom prst="rect">
            <a:avLst/>
          </a:prstGeom>
        </p:spPr>
      </p:pic>
      <p:sp>
        <p:nvSpPr>
          <p:cNvPr id="26" name="TextBox 3">
            <a:extLst>
              <a:ext uri="{FF2B5EF4-FFF2-40B4-BE49-F238E27FC236}">
                <a16:creationId xmlns:a16="http://schemas.microsoft.com/office/drawing/2014/main" id="{66A52B27-4F37-3C45-A1BC-B762D303CE54}"/>
              </a:ext>
            </a:extLst>
          </p:cNvPr>
          <p:cNvSpPr txBox="1"/>
          <p:nvPr/>
        </p:nvSpPr>
        <p:spPr>
          <a:xfrm>
            <a:off x="1096907" y="26891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EXPERIENCE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36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7318599" y="1972781"/>
            <a:ext cx="2304000" cy="19163138"/>
            <a:chOff x="6803446" y="1972781"/>
            <a:chExt cx="2304000" cy="1916313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6081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3492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185558" y="594370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033158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49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58" y="581081"/>
            <a:ext cx="2861545" cy="56958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53F874E-2C86-B640-908C-19C89987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3" y="2321371"/>
            <a:ext cx="4321814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 bold font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Simple, elegant layout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F3B72B2-7949-EF4A-9E99-C52D9F651865}"/>
              </a:ext>
            </a:extLst>
          </p:cNvPr>
          <p:cNvSpPr txBox="1"/>
          <p:nvPr/>
        </p:nvSpPr>
        <p:spPr>
          <a:xfrm>
            <a:off x="1687503" y="19520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98868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7318599" y="-2557314"/>
            <a:ext cx="2304000" cy="19163138"/>
            <a:chOff x="6803446" y="1972781"/>
            <a:chExt cx="2304000" cy="1916313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6081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3492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185558" y="59589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033158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49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58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D64A575-8CC2-A547-BDC4-0F1E7EF45BE8}"/>
              </a:ext>
            </a:extLst>
          </p:cNvPr>
          <p:cNvSpPr txBox="1">
            <a:spLocks/>
          </p:cNvSpPr>
          <p:nvPr/>
        </p:nvSpPr>
        <p:spPr>
          <a:xfrm>
            <a:off x="1687503" y="254259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efficient way to get informed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9104096-65AE-794B-B55E-838D081F9394}"/>
              </a:ext>
            </a:extLst>
          </p:cNvPr>
          <p:cNvSpPr txBox="1"/>
          <p:nvPr/>
        </p:nvSpPr>
        <p:spPr>
          <a:xfrm>
            <a:off x="1687502" y="2173259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</a:t>
            </a:r>
          </a:p>
        </p:txBody>
      </p: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3B4F2217-2891-AE4F-9E23-D267B977DFE9}"/>
              </a:ext>
            </a:extLst>
          </p:cNvPr>
          <p:cNvCxnSpPr>
            <a:cxnSpLocks/>
          </p:cNvCxnSpPr>
          <p:nvPr/>
        </p:nvCxnSpPr>
        <p:spPr>
          <a:xfrm>
            <a:off x="5438088" y="3206403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7318599" y="-7105868"/>
            <a:ext cx="2304000" cy="19163138"/>
            <a:chOff x="6803446" y="1972781"/>
            <a:chExt cx="2304000" cy="1916313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6081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3492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185558" y="59589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033158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49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58" y="581081"/>
            <a:ext cx="2861545" cy="56958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AA63B8F-A0FB-7F4E-99BB-4924F5D1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03" y="232137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Bringing your interests closer to you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simply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</a:t>
            </a:r>
            <a:r>
              <a:rPr lang="zh-CN" alt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more.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31AEF5B-E650-8E43-B178-B2E7F9369828}"/>
              </a:ext>
            </a:extLst>
          </p:cNvPr>
          <p:cNvSpPr txBox="1"/>
          <p:nvPr/>
        </p:nvSpPr>
        <p:spPr>
          <a:xfrm>
            <a:off x="1687503" y="19520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TO EXPLORE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E9A76140-A644-F942-AE8E-3393EF540091}"/>
              </a:ext>
            </a:extLst>
          </p:cNvPr>
          <p:cNvCxnSpPr>
            <a:cxnSpLocks/>
          </p:cNvCxnSpPr>
          <p:nvPr/>
        </p:nvCxnSpPr>
        <p:spPr>
          <a:xfrm>
            <a:off x="5438088" y="3206403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8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F151348-0ED3-0B4B-94EE-ABA55E1F104C}"/>
              </a:ext>
            </a:extLst>
          </p:cNvPr>
          <p:cNvGrpSpPr/>
          <p:nvPr/>
        </p:nvGrpSpPr>
        <p:grpSpPr>
          <a:xfrm>
            <a:off x="7318599" y="-10976828"/>
            <a:ext cx="2304000" cy="19163138"/>
            <a:chOff x="6803446" y="1972781"/>
            <a:chExt cx="2304000" cy="19163138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CAB7ED-91EB-8744-A06D-1CD501E1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6249005"/>
              <a:ext cx="2304000" cy="5111808"/>
            </a:xfrm>
            <a:prstGeom prst="rect">
              <a:avLst/>
            </a:prstGeom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C0F715EB-4835-7044-BBD5-304B55E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972781"/>
              <a:ext cx="2304000" cy="4276224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DEC8F47-A1B3-D449-8ACD-E8583711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1360813"/>
              <a:ext cx="2304000" cy="3674112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250A67E-6E07-FF4F-8F99-90A89EE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446" y="15034925"/>
              <a:ext cx="2304000" cy="610099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33E43CB-D55C-824B-8B1F-0718535D72D5}"/>
              </a:ext>
            </a:extLst>
          </p:cNvPr>
          <p:cNvSpPr/>
          <p:nvPr/>
        </p:nvSpPr>
        <p:spPr>
          <a:xfrm>
            <a:off x="7185558" y="5958943"/>
            <a:ext cx="2777362" cy="1141512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9D864-2FC4-3845-9B4B-2F8480E48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1245317"/>
            <a:ext cx="2304000" cy="1302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0DB33-7447-BE42-9518-5F273204B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30" y="954829"/>
            <a:ext cx="2304000" cy="30105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479084A-B3DC-8544-A48A-FF868FF63C56}"/>
              </a:ext>
            </a:extLst>
          </p:cNvPr>
          <p:cNvSpPr/>
          <p:nvPr/>
        </p:nvSpPr>
        <p:spPr>
          <a:xfrm>
            <a:off x="7033158" y="-14752"/>
            <a:ext cx="2777362" cy="97525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762370-9D06-384C-A0BC-45DAB756A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49" y="5444693"/>
            <a:ext cx="374218" cy="37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58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4E9C935-6E1E-A542-9A47-173D38A9B6CA}"/>
              </a:ext>
            </a:extLst>
          </p:cNvPr>
          <p:cNvSpPr txBox="1">
            <a:spLocks/>
          </p:cNvSpPr>
          <p:nvPr/>
        </p:nvSpPr>
        <p:spPr>
          <a:xfrm>
            <a:off x="1687503" y="254259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go-deep into a story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39705E63-8D5F-BC4A-BD90-221D8A9FBD65}"/>
              </a:ext>
            </a:extLst>
          </p:cNvPr>
          <p:cNvSpPr txBox="1"/>
          <p:nvPr/>
        </p:nvSpPr>
        <p:spPr>
          <a:xfrm>
            <a:off x="1687502" y="2173259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ENTRY POINT TO COMPREHENSIVE VIEW</a:t>
            </a:r>
          </a:p>
        </p:txBody>
      </p: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34025980-C292-3B4F-8FBA-7B4852A1E09D}"/>
              </a:ext>
            </a:extLst>
          </p:cNvPr>
          <p:cNvCxnSpPr>
            <a:cxnSpLocks/>
          </p:cNvCxnSpPr>
          <p:nvPr/>
        </p:nvCxnSpPr>
        <p:spPr>
          <a:xfrm>
            <a:off x="5438088" y="3206403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3">
            <a:extLst>
              <a:ext uri="{FF2B5EF4-FFF2-40B4-BE49-F238E27FC236}">
                <a16:creationId xmlns:a16="http://schemas.microsoft.com/office/drawing/2014/main" id="{55128861-B224-9442-9354-35EF0D8B53CC}"/>
              </a:ext>
            </a:extLst>
          </p:cNvPr>
          <p:cNvGrpSpPr/>
          <p:nvPr/>
        </p:nvGrpSpPr>
        <p:grpSpPr>
          <a:xfrm>
            <a:off x="7993283" y="3471032"/>
            <a:ext cx="341866" cy="341866"/>
            <a:chOff x="3550684" y="4729405"/>
            <a:chExt cx="361507" cy="361507"/>
          </a:xfrm>
        </p:grpSpPr>
        <p:sp>
          <p:nvSpPr>
            <p:cNvPr id="27" name="Oval 1">
              <a:extLst>
                <a:ext uri="{FF2B5EF4-FFF2-40B4-BE49-F238E27FC236}">
                  <a16:creationId xmlns:a16="http://schemas.microsoft.com/office/drawing/2014/main" id="{7AA43C21-A212-454D-8BEA-AD0436317373}"/>
                </a:ext>
              </a:extLst>
            </p:cNvPr>
            <p:cNvSpPr/>
            <p:nvPr/>
          </p:nvSpPr>
          <p:spPr>
            <a:xfrm>
              <a:off x="3550684" y="4729405"/>
              <a:ext cx="361507" cy="361507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">
              <a:extLst>
                <a:ext uri="{FF2B5EF4-FFF2-40B4-BE49-F238E27FC236}">
                  <a16:creationId xmlns:a16="http://schemas.microsoft.com/office/drawing/2014/main" id="{9A5E61A6-68C6-8449-8296-0CAB5190FD77}"/>
                </a:ext>
              </a:extLst>
            </p:cNvPr>
            <p:cNvSpPr/>
            <p:nvPr/>
          </p:nvSpPr>
          <p:spPr>
            <a:xfrm>
              <a:off x="3609140" y="4792353"/>
              <a:ext cx="244594" cy="244594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782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1475059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2F94B66-B79A-CD42-9711-F4FE4407A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454E18-29A9-C14E-8296-8D6C59BB2F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192872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D9855BB-7F15-C14F-A585-1044195CB2B4}"/>
              </a:ext>
            </a:extLst>
          </p:cNvPr>
          <p:cNvSpPr txBox="1">
            <a:spLocks/>
          </p:cNvSpPr>
          <p:nvPr/>
        </p:nvSpPr>
        <p:spPr>
          <a:xfrm>
            <a:off x="1687503" y="254259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deep into the topic with content </a:t>
            </a:r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 in one place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121F5168-F821-BB42-B9FE-E5FA6F218AA5}"/>
              </a:ext>
            </a:extLst>
          </p:cNvPr>
          <p:cNvSpPr txBox="1"/>
          <p:nvPr/>
        </p:nvSpPr>
        <p:spPr>
          <a:xfrm>
            <a:off x="1687502" y="2173259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COMPREHENSIVE VIEW</a:t>
            </a:r>
          </a:p>
        </p:txBody>
      </p:sp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9D88F73A-2F72-B34C-8E35-ECA51951FC86}"/>
              </a:ext>
            </a:extLst>
          </p:cNvPr>
          <p:cNvCxnSpPr>
            <a:cxnSpLocks/>
          </p:cNvCxnSpPr>
          <p:nvPr/>
        </p:nvCxnSpPr>
        <p:spPr>
          <a:xfrm>
            <a:off x="5438088" y="3206403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>
            <a:extLst>
              <a:ext uri="{FF2B5EF4-FFF2-40B4-BE49-F238E27FC236}">
                <a16:creationId xmlns:a16="http://schemas.microsoft.com/office/drawing/2014/main" id="{72DFDF45-7DCD-2741-8BA3-CA6BDA68F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94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75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5531A0A-EB67-C341-BE31-92F503BF0E37}"/>
              </a:ext>
            </a:extLst>
          </p:cNvPr>
          <p:cNvSpPr txBox="1">
            <a:spLocks/>
          </p:cNvSpPr>
          <p:nvPr/>
        </p:nvSpPr>
        <p:spPr>
          <a:xfrm>
            <a:off x="1687503" y="202950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content to explore more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24BB896-E1AB-3344-955E-90C8244FE478}"/>
              </a:ext>
            </a:extLst>
          </p:cNvPr>
          <p:cNvSpPr txBox="1"/>
          <p:nvPr/>
        </p:nvSpPr>
        <p:spPr>
          <a:xfrm>
            <a:off x="1687502" y="1660173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RUNDOWN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-5931325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16714C-8BF3-9441-8245-FD74DFAF4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172596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B1285A-1D84-A646-9E8D-90826EC4F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89BCBC0-0782-8448-8E15-294F104FE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785C42A5-AD3D-E24B-AD4C-79525E969C2E}"/>
              </a:ext>
            </a:extLst>
          </p:cNvPr>
          <p:cNvCxnSpPr>
            <a:cxnSpLocks/>
          </p:cNvCxnSpPr>
          <p:nvPr/>
        </p:nvCxnSpPr>
        <p:spPr>
          <a:xfrm>
            <a:off x="5438088" y="2340771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94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1B1C2-F778-A84A-B309-3AD5D2881F1D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</a:t>
            </a:r>
            <a:r>
              <a:rPr lang="en-US" altLang="zh-CN" b="1" cap="all" spc="2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 points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A8D4F-0E19-0243-B935-744C3B0D1A7D}"/>
              </a:ext>
            </a:extLst>
          </p:cNvPr>
          <p:cNvSpPr txBox="1"/>
          <p:nvPr/>
        </p:nvSpPr>
        <p:spPr>
          <a:xfrm>
            <a:off x="708550" y="1384758"/>
            <a:ext cx="10396383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INFORMATION OVERLOAD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Overwhelming and cluttered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IRRELEVANT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Distracting, Irrelevant content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DISORGANIZED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Random and disorganized, difficult to scan through the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 PERSONALIZED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Hard to edit interests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C707A-8238-9548-B099-737628B89D02}"/>
              </a:ext>
            </a:extLst>
          </p:cNvPr>
          <p:cNvSpPr txBox="1"/>
          <p:nvPr/>
        </p:nvSpPr>
        <p:spPr>
          <a:xfrm>
            <a:off x="632667" y="832467"/>
            <a:ext cx="6248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2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Problem Statement </a:t>
            </a:r>
            <a:endParaRPr kumimoji="0" lang="en-US" sz="1600" i="0" u="none" strike="noStrike" kern="1200" spc="2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416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531A0A-EB67-C341-BE31-92F503BF0E37}"/>
              </a:ext>
            </a:extLst>
          </p:cNvPr>
          <p:cNvSpPr txBox="1">
            <a:spLocks/>
          </p:cNvSpPr>
          <p:nvPr/>
        </p:nvSpPr>
        <p:spPr>
          <a:xfrm>
            <a:off x="1687503" y="202950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 more news that move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24BB896-E1AB-3344-955E-90C8244FE478}"/>
              </a:ext>
            </a:extLst>
          </p:cNvPr>
          <p:cNvSpPr txBox="1"/>
          <p:nvPr/>
        </p:nvSpPr>
        <p:spPr>
          <a:xfrm>
            <a:off x="1687502" y="1660173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r>
              <a:rPr lang="zh-CN" alt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-7736374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B9DC1B8-904F-D84D-B1C6-BBDCA4F91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203960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2F20F76-6EA6-194E-A8A5-9C1664AC2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89BCBC0-0782-8448-8E15-294F104FE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29F66A47-69C3-7C4D-B36A-2E0CD6EFD69F}"/>
              </a:ext>
            </a:extLst>
          </p:cNvPr>
          <p:cNvCxnSpPr>
            <a:cxnSpLocks/>
          </p:cNvCxnSpPr>
          <p:nvPr/>
        </p:nvCxnSpPr>
        <p:spPr>
          <a:xfrm>
            <a:off x="5438088" y="2340771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531A0A-EB67-C341-BE31-92F503BF0E37}"/>
              </a:ext>
            </a:extLst>
          </p:cNvPr>
          <p:cNvSpPr txBox="1">
            <a:spLocks/>
          </p:cNvSpPr>
          <p:nvPr/>
        </p:nvSpPr>
        <p:spPr>
          <a:xfrm>
            <a:off x="1687503" y="202950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to get all-sides opinions on a topic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24BB896-E1AB-3344-955E-90C8244FE478}"/>
              </a:ext>
            </a:extLst>
          </p:cNvPr>
          <p:cNvSpPr txBox="1"/>
          <p:nvPr/>
        </p:nvSpPr>
        <p:spPr>
          <a:xfrm>
            <a:off x="1687502" y="1660173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PERSPECTIVES</a:t>
            </a:r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-10096008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1E0EE54-39D9-6D4D-A710-6834F1B6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E6ABBD0-AD8B-B547-92D3-7EF0A1A42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213899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E89BCBC0-0782-8448-8E15-294F104FE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6244C0C4-D593-924D-8E38-438DE46AA472}"/>
              </a:ext>
            </a:extLst>
          </p:cNvPr>
          <p:cNvCxnSpPr>
            <a:cxnSpLocks/>
          </p:cNvCxnSpPr>
          <p:nvPr/>
        </p:nvCxnSpPr>
        <p:spPr>
          <a:xfrm>
            <a:off x="5438088" y="2340771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5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FC6926F4-B31E-1A47-88D6-5A55A76B2641}"/>
              </a:ext>
            </a:extLst>
          </p:cNvPr>
          <p:cNvSpPr/>
          <p:nvPr/>
        </p:nvSpPr>
        <p:spPr>
          <a:xfrm>
            <a:off x="7037198" y="0"/>
            <a:ext cx="3087877" cy="1193043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11D5E54-C5EC-3845-9787-EF255FE9B7EA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531A0A-EB67-C341-BE31-92F503BF0E37}"/>
              </a:ext>
            </a:extLst>
          </p:cNvPr>
          <p:cNvSpPr txBox="1">
            <a:spLocks/>
          </p:cNvSpPr>
          <p:nvPr/>
        </p:nvSpPr>
        <p:spPr>
          <a:xfrm>
            <a:off x="1687503" y="2029505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content to explore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24BB896-E1AB-3344-955E-90C8244FE478}"/>
              </a:ext>
            </a:extLst>
          </p:cNvPr>
          <p:cNvSpPr txBox="1"/>
          <p:nvPr/>
        </p:nvSpPr>
        <p:spPr>
          <a:xfrm>
            <a:off x="1687502" y="1660173"/>
            <a:ext cx="475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NEWS</a:t>
            </a:r>
          </a:p>
        </p:txBody>
      </p: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22878E3A-F2C8-A04E-8A60-DCAF0C5A6845}"/>
              </a:ext>
            </a:extLst>
          </p:cNvPr>
          <p:cNvGrpSpPr/>
          <p:nvPr/>
        </p:nvGrpSpPr>
        <p:grpSpPr>
          <a:xfrm>
            <a:off x="7329801" y="-15475531"/>
            <a:ext cx="2274312" cy="25578650"/>
            <a:chOff x="7333529" y="1308538"/>
            <a:chExt cx="2280746" cy="25651012"/>
          </a:xfrm>
        </p:grpSpPr>
        <p:pic>
          <p:nvPicPr>
            <p:cNvPr id="34" name="图片 2">
              <a:extLst>
                <a:ext uri="{FF2B5EF4-FFF2-40B4-BE49-F238E27FC236}">
                  <a16:creationId xmlns:a16="http://schemas.microsoft.com/office/drawing/2014/main" id="{9E13461D-B5EE-E540-93B7-AD4BD7911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/>
            <a:stretch/>
          </p:blipFill>
          <p:spPr>
            <a:xfrm>
              <a:off x="7333529" y="1308538"/>
              <a:ext cx="2280746" cy="7173310"/>
            </a:xfrm>
            <a:prstGeom prst="rect">
              <a:avLst/>
            </a:prstGeom>
          </p:spPr>
        </p:pic>
        <p:pic>
          <p:nvPicPr>
            <p:cNvPr id="35" name="图片 5">
              <a:extLst>
                <a:ext uri="{FF2B5EF4-FFF2-40B4-BE49-F238E27FC236}">
                  <a16:creationId xmlns:a16="http://schemas.microsoft.com/office/drawing/2014/main" id="{3A5B903F-3138-A740-9906-3868C641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8481848"/>
              <a:ext cx="2280746" cy="8147265"/>
            </a:xfrm>
            <a:prstGeom prst="rect">
              <a:avLst/>
            </a:prstGeom>
          </p:spPr>
        </p:pic>
        <p:pic>
          <p:nvPicPr>
            <p:cNvPr id="36" name="图片 9">
              <a:extLst>
                <a:ext uri="{FF2B5EF4-FFF2-40B4-BE49-F238E27FC236}">
                  <a16:creationId xmlns:a16="http://schemas.microsoft.com/office/drawing/2014/main" id="{205B0188-E4DE-744D-AA9E-5C376788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29" y="16629113"/>
              <a:ext cx="2280745" cy="10330437"/>
            </a:xfrm>
            <a:prstGeom prst="rect">
              <a:avLst/>
            </a:prstGeom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1B66384F-49D9-1A48-B5CD-11F1908CC373}"/>
              </a:ext>
            </a:extLst>
          </p:cNvPr>
          <p:cNvSpPr/>
          <p:nvPr/>
        </p:nvSpPr>
        <p:spPr>
          <a:xfrm>
            <a:off x="7037197" y="5930047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4ACACA2-422B-8E43-A88D-2DCB04F09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757353"/>
            <a:ext cx="2304000" cy="13025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F447B66-02E1-504A-8204-8B6311631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66" y="946362"/>
            <a:ext cx="2304000" cy="301056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58DDC54F-371D-C348-92E8-1680212EED6B}"/>
              </a:ext>
            </a:extLst>
          </p:cNvPr>
          <p:cNvSpPr/>
          <p:nvPr/>
        </p:nvSpPr>
        <p:spPr>
          <a:xfrm>
            <a:off x="7037197" y="-213899"/>
            <a:ext cx="3087877" cy="1087201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E89BCBC0-0782-8448-8E15-294F104FE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5BB456B8-999F-694A-8C57-F4E43763617B}"/>
              </a:ext>
            </a:extLst>
          </p:cNvPr>
          <p:cNvCxnSpPr>
            <a:cxnSpLocks/>
          </p:cNvCxnSpPr>
          <p:nvPr/>
        </p:nvCxnSpPr>
        <p:spPr>
          <a:xfrm>
            <a:off x="5438088" y="2322752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54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54BF9CE-C40A-9D4E-AF81-6C4205C35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23" y="1210551"/>
            <a:ext cx="2283227" cy="842474"/>
          </a:xfrm>
          <a:prstGeom prst="rect">
            <a:avLst/>
          </a:prstGeom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90D60176-A6FC-FB49-8B18-61761CBDE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24" y="950154"/>
            <a:ext cx="2282263" cy="268501"/>
          </a:xfrm>
          <a:prstGeom prst="rect">
            <a:avLst/>
          </a:prstGeom>
        </p:spPr>
      </p:pic>
      <p:pic>
        <p:nvPicPr>
          <p:cNvPr id="12" name="图片 5">
            <a:extLst>
              <a:ext uri="{FF2B5EF4-FFF2-40B4-BE49-F238E27FC236}">
                <a16:creationId xmlns:a16="http://schemas.microsoft.com/office/drawing/2014/main" id="{D8D951DD-D81C-314E-AE88-43C0997E7C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/>
          <a:stretch/>
        </p:blipFill>
        <p:spPr>
          <a:xfrm>
            <a:off x="4837323" y="2033716"/>
            <a:ext cx="2282263" cy="7944975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7E70AA67-0953-2E4E-9ED9-837C06FD9023}"/>
              </a:ext>
            </a:extLst>
          </p:cNvPr>
          <p:cNvSpPr/>
          <p:nvPr/>
        </p:nvSpPr>
        <p:spPr>
          <a:xfrm>
            <a:off x="4544721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2D81ED-5233-1E42-97B6-1257E0F20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21" y="581081"/>
            <a:ext cx="2861545" cy="569583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3364E7F-A4E8-6140-873B-5696C68E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07" y="305850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Stories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67EE557-8A90-3349-8F1A-73D66C2C71A1}"/>
              </a:ext>
            </a:extLst>
          </p:cNvPr>
          <p:cNvSpPr txBox="1"/>
          <p:nvPr/>
        </p:nvSpPr>
        <p:spPr>
          <a:xfrm>
            <a:off x="1096907" y="26891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BROWSE EXPERIENCE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138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5">
            <a:extLst>
              <a:ext uri="{FF2B5EF4-FFF2-40B4-BE49-F238E27FC236}">
                <a16:creationId xmlns:a16="http://schemas.microsoft.com/office/drawing/2014/main" id="{D8D951DD-D81C-314E-AE88-43C0997E7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/>
          <a:stretch/>
        </p:blipFill>
        <p:spPr>
          <a:xfrm>
            <a:off x="7329800" y="2033716"/>
            <a:ext cx="2282263" cy="7944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4BF9CE-C40A-9D4E-AF81-6C4205C35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0" y="1210551"/>
            <a:ext cx="2283227" cy="842474"/>
          </a:xfrm>
          <a:prstGeom prst="rect">
            <a:avLst/>
          </a:prstGeom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90D60176-A6FC-FB49-8B18-61761CBDE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1" y="950154"/>
            <a:ext cx="2282263" cy="268501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7E70AA67-0953-2E4E-9ED9-837C06FD9023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BED5C01B-7023-6347-8F64-4488C9F877E8}"/>
              </a:ext>
            </a:extLst>
          </p:cNvPr>
          <p:cNvSpPr/>
          <p:nvPr/>
        </p:nvSpPr>
        <p:spPr>
          <a:xfrm>
            <a:off x="7037198" y="-42183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C397FD19-36D7-2044-A1C0-AAC2C7DCE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A8F66E1-F2D6-7847-912F-2B53DF30C72C}"/>
              </a:ext>
            </a:extLst>
          </p:cNvPr>
          <p:cNvSpPr txBox="1">
            <a:spLocks/>
          </p:cNvSpPr>
          <p:nvPr/>
        </p:nvSpPr>
        <p:spPr>
          <a:xfrm>
            <a:off x="1889370" y="3146001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Discover today’s</a:t>
            </a:r>
            <a:b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headline news with related coverage 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08F0813A-81C8-B643-82DC-B9E2AD8ABD8E}"/>
              </a:ext>
            </a:extLst>
          </p:cNvPr>
          <p:cNvSpPr txBox="1"/>
          <p:nvPr/>
        </p:nvSpPr>
        <p:spPr>
          <a:xfrm>
            <a:off x="1889370" y="277666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HEADLINES</a:t>
            </a:r>
            <a:endParaRPr lang="en-US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31D7E18E-B5F0-F54F-9157-3518B4898731}"/>
              </a:ext>
            </a:extLst>
          </p:cNvPr>
          <p:cNvCxnSpPr>
            <a:cxnSpLocks/>
          </p:cNvCxnSpPr>
          <p:nvPr/>
        </p:nvCxnSpPr>
        <p:spPr>
          <a:xfrm>
            <a:off x="5438088" y="3535587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2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5">
            <a:extLst>
              <a:ext uri="{FF2B5EF4-FFF2-40B4-BE49-F238E27FC236}">
                <a16:creationId xmlns:a16="http://schemas.microsoft.com/office/drawing/2014/main" id="{D8D951DD-D81C-314E-AE88-43C0997E7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/>
          <a:stretch/>
        </p:blipFill>
        <p:spPr>
          <a:xfrm>
            <a:off x="7329800" y="-2010900"/>
            <a:ext cx="2282263" cy="7944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4BF9CE-C40A-9D4E-AF81-6C4205C35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0" y="632053"/>
            <a:ext cx="2283227" cy="842474"/>
          </a:xfrm>
          <a:prstGeom prst="rect">
            <a:avLst/>
          </a:prstGeom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90D60176-A6FC-FB49-8B18-61761CBDE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1" y="950154"/>
            <a:ext cx="2282263" cy="268501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7E70AA67-0953-2E4E-9ED9-837C06FD9023}"/>
              </a:ext>
            </a:extLst>
          </p:cNvPr>
          <p:cNvSpPr/>
          <p:nvPr/>
        </p:nvSpPr>
        <p:spPr>
          <a:xfrm>
            <a:off x="7037198" y="5934075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BED5C01B-7023-6347-8F64-4488C9F877E8}"/>
              </a:ext>
            </a:extLst>
          </p:cNvPr>
          <p:cNvSpPr/>
          <p:nvPr/>
        </p:nvSpPr>
        <p:spPr>
          <a:xfrm>
            <a:off x="7037198" y="-42183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C397FD19-36D7-2044-A1C0-AAC2C7DCE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8" y="581081"/>
            <a:ext cx="2861545" cy="569583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C48C3EC-F24B-174E-96B2-4602D8EDCBD8}"/>
              </a:ext>
            </a:extLst>
          </p:cNvPr>
          <p:cNvSpPr txBox="1">
            <a:spLocks/>
          </p:cNvSpPr>
          <p:nvPr/>
        </p:nvSpPr>
        <p:spPr>
          <a:xfrm>
            <a:off x="1687503" y="2168971"/>
            <a:ext cx="3750585" cy="283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organized by sections to give readers a quick overview on today’s top stories 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236B741-E3DD-8840-9C9A-0AAF49393636}"/>
              </a:ext>
            </a:extLst>
          </p:cNvPr>
          <p:cNvSpPr txBox="1"/>
          <p:nvPr/>
        </p:nvSpPr>
        <p:spPr>
          <a:xfrm>
            <a:off x="1687503" y="179963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cxnSp>
        <p:nvCxnSpPr>
          <p:cNvPr id="16" name="Straight Connector 26">
            <a:extLst>
              <a:ext uri="{FF2B5EF4-FFF2-40B4-BE49-F238E27FC236}">
                <a16:creationId xmlns:a16="http://schemas.microsoft.com/office/drawing/2014/main" id="{B5B453A1-4B2C-164F-B2B1-01998153F61B}"/>
              </a:ext>
            </a:extLst>
          </p:cNvPr>
          <p:cNvCxnSpPr>
            <a:cxnSpLocks/>
          </p:cNvCxnSpPr>
          <p:nvPr/>
        </p:nvCxnSpPr>
        <p:spPr>
          <a:xfrm>
            <a:off x="5438088" y="2816259"/>
            <a:ext cx="1724477" cy="0"/>
          </a:xfrm>
          <a:prstGeom prst="line">
            <a:avLst/>
          </a:prstGeom>
          <a:ln w="25400">
            <a:solidFill>
              <a:srgbClr val="66FF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1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1885485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4534817" y="643171"/>
            <a:ext cx="636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SEARCH </a:t>
            </a:r>
          </a:p>
        </p:txBody>
      </p:sp>
      <p:sp>
        <p:nvSpPr>
          <p:cNvPr id="18" name="矩形 19">
            <a:extLst>
              <a:ext uri="{FF2B5EF4-FFF2-40B4-BE49-F238E27FC236}">
                <a16:creationId xmlns:a16="http://schemas.microsoft.com/office/drawing/2014/main" id="{35286443-E41E-8C4D-952E-82CEE7000C44}"/>
              </a:ext>
            </a:extLst>
          </p:cNvPr>
          <p:cNvSpPr/>
          <p:nvPr/>
        </p:nvSpPr>
        <p:spPr>
          <a:xfrm>
            <a:off x="6467932" y="992904"/>
            <a:ext cx="2777362" cy="356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4">
            <a:extLst>
              <a:ext uri="{FF2B5EF4-FFF2-40B4-BE49-F238E27FC236}">
                <a16:creationId xmlns:a16="http://schemas.microsoft.com/office/drawing/2014/main" id="{6FA34E2A-8E29-644F-92EE-B5F6AE5698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>
          <a:xfrm>
            <a:off x="3030987" y="1355473"/>
            <a:ext cx="2304000" cy="49473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582A8D-DDEA-ED40-AD2B-69F669113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15" y="981725"/>
            <a:ext cx="2861545" cy="5695837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71A0E458-1E47-FA46-91DB-F9D19BA3CA57}"/>
              </a:ext>
            </a:extLst>
          </p:cNvPr>
          <p:cNvGrpSpPr/>
          <p:nvPr/>
        </p:nvGrpSpPr>
        <p:grpSpPr>
          <a:xfrm>
            <a:off x="6702442" y="2356401"/>
            <a:ext cx="2304000" cy="19216409"/>
            <a:chOff x="4557104" y="2050091"/>
            <a:chExt cx="2304000" cy="19216409"/>
          </a:xfrm>
        </p:grpSpPr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11A819DE-3A62-564A-91D1-DC3F067B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104" y="2050091"/>
              <a:ext cx="2304000" cy="8365863"/>
            </a:xfrm>
            <a:prstGeom prst="rect">
              <a:avLst/>
            </a:prstGeom>
          </p:spPr>
        </p:pic>
        <p:pic>
          <p:nvPicPr>
            <p:cNvPr id="38" name="Picture 7">
              <a:extLst>
                <a:ext uri="{FF2B5EF4-FFF2-40B4-BE49-F238E27FC236}">
                  <a16:creationId xmlns:a16="http://schemas.microsoft.com/office/drawing/2014/main" id="{3E5A1199-9CBE-F746-A541-7D1AAA23A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104" y="10411820"/>
              <a:ext cx="2304000" cy="10854680"/>
            </a:xfrm>
            <a:prstGeom prst="rect">
              <a:avLst/>
            </a:prstGeom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401A4C3F-D2AF-FB45-8B0C-02B86A29C232}"/>
              </a:ext>
            </a:extLst>
          </p:cNvPr>
          <p:cNvSpPr/>
          <p:nvPr/>
        </p:nvSpPr>
        <p:spPr>
          <a:xfrm>
            <a:off x="6576070" y="6284627"/>
            <a:ext cx="2777362" cy="1141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0C44D60-0F7A-004D-8BD9-54CDC3473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661" y="5846577"/>
            <a:ext cx="374218" cy="374218"/>
          </a:xfrm>
          <a:prstGeom prst="rect">
            <a:avLst/>
          </a:prstGeom>
        </p:spPr>
      </p:pic>
      <p:pic>
        <p:nvPicPr>
          <p:cNvPr id="46" name="图片 26">
            <a:extLst>
              <a:ext uri="{FF2B5EF4-FFF2-40B4-BE49-F238E27FC236}">
                <a16:creationId xmlns:a16="http://schemas.microsoft.com/office/drawing/2014/main" id="{AD56E75C-E2D3-1E49-9756-6004090CC5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55"/>
          <a:stretch/>
        </p:blipFill>
        <p:spPr>
          <a:xfrm>
            <a:off x="6693727" y="1355473"/>
            <a:ext cx="2304000" cy="156573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EDF46EF-C1DF-2F4B-8023-96B65930A4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5" y="1612790"/>
            <a:ext cx="2282261" cy="84211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3807F26-D05A-924F-9C84-A6B35273E3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4" y="1352038"/>
            <a:ext cx="2282263" cy="268501"/>
          </a:xfrm>
          <a:prstGeom prst="rect">
            <a:avLst/>
          </a:prstGeom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737AC22A-919D-A34E-BDCB-1D512E1DB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70" y="982965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916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BC46B5F-73F1-044D-9E82-21022E33CF13}"/>
              </a:ext>
            </a:extLst>
          </p:cNvPr>
          <p:cNvSpPr txBox="1"/>
          <p:nvPr/>
        </p:nvSpPr>
        <p:spPr>
          <a:xfrm>
            <a:off x="1885485" y="643171"/>
            <a:ext cx="459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BROWSE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7B388-510A-9C42-8A3C-53F0DC366439}"/>
              </a:ext>
            </a:extLst>
          </p:cNvPr>
          <p:cNvSpPr txBox="1"/>
          <p:nvPr/>
        </p:nvSpPr>
        <p:spPr>
          <a:xfrm>
            <a:off x="4534817" y="643171"/>
            <a:ext cx="636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BROWSE</a:t>
            </a:r>
          </a:p>
        </p:txBody>
      </p:sp>
      <p:pic>
        <p:nvPicPr>
          <p:cNvPr id="17" name="图片 23">
            <a:extLst>
              <a:ext uri="{FF2B5EF4-FFF2-40B4-BE49-F238E27FC236}">
                <a16:creationId xmlns:a16="http://schemas.microsoft.com/office/drawing/2014/main" id="{31AF8CB4-A37D-914D-B3D0-53DAF3736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50"/>
          <a:stretch/>
        </p:blipFill>
        <p:spPr>
          <a:xfrm>
            <a:off x="6704613" y="1226920"/>
            <a:ext cx="2304000" cy="714562"/>
          </a:xfrm>
          <a:prstGeom prst="rect">
            <a:avLst/>
          </a:prstGeom>
        </p:spPr>
      </p:pic>
      <p:sp>
        <p:nvSpPr>
          <p:cNvPr id="18" name="矩形 19">
            <a:extLst>
              <a:ext uri="{FF2B5EF4-FFF2-40B4-BE49-F238E27FC236}">
                <a16:creationId xmlns:a16="http://schemas.microsoft.com/office/drawing/2014/main" id="{35286443-E41E-8C4D-952E-82CEE7000C44}"/>
              </a:ext>
            </a:extLst>
          </p:cNvPr>
          <p:cNvSpPr/>
          <p:nvPr/>
        </p:nvSpPr>
        <p:spPr>
          <a:xfrm>
            <a:off x="6467932" y="992904"/>
            <a:ext cx="2777362" cy="356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21">
            <a:extLst>
              <a:ext uri="{FF2B5EF4-FFF2-40B4-BE49-F238E27FC236}">
                <a16:creationId xmlns:a16="http://schemas.microsoft.com/office/drawing/2014/main" id="{9974FAEA-76F8-5F4D-8926-A3BA08104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47" y="5846664"/>
            <a:ext cx="355600" cy="355600"/>
          </a:xfrm>
          <a:prstGeom prst="rect">
            <a:avLst/>
          </a:prstGeom>
        </p:spPr>
      </p:pic>
      <p:pic>
        <p:nvPicPr>
          <p:cNvPr id="21" name="图片 4">
            <a:extLst>
              <a:ext uri="{FF2B5EF4-FFF2-40B4-BE49-F238E27FC236}">
                <a16:creationId xmlns:a16="http://schemas.microsoft.com/office/drawing/2014/main" id="{6FA34E2A-8E29-644F-92EE-B5F6AE5698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>
          <a:xfrm>
            <a:off x="3030987" y="1355473"/>
            <a:ext cx="2304000" cy="49473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582A8D-DDEA-ED40-AD2B-69F66911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15" y="981725"/>
            <a:ext cx="2861545" cy="5695837"/>
          </a:xfrm>
          <a:prstGeom prst="rect">
            <a:avLst/>
          </a:prstGeom>
        </p:spPr>
      </p:pic>
      <p:pic>
        <p:nvPicPr>
          <p:cNvPr id="19" name="图片 26">
            <a:extLst>
              <a:ext uri="{FF2B5EF4-FFF2-40B4-BE49-F238E27FC236}">
                <a16:creationId xmlns:a16="http://schemas.microsoft.com/office/drawing/2014/main" id="{17B69DF2-E186-334D-A654-BB6DC7FF36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55"/>
          <a:stretch/>
        </p:blipFill>
        <p:spPr>
          <a:xfrm>
            <a:off x="6704613" y="1355473"/>
            <a:ext cx="2304000" cy="15657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6F6631-AA7C-4646-BFFB-39A15FFE1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41" y="981725"/>
            <a:ext cx="2861545" cy="56958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83CA99B-DF96-9245-9A75-4698C9BFEA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/>
          <a:stretch/>
        </p:blipFill>
        <p:spPr>
          <a:xfrm>
            <a:off x="6718443" y="2454909"/>
            <a:ext cx="2282263" cy="7944975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C4A52BF1-85E4-A544-A6C5-00087C0B768A}"/>
              </a:ext>
            </a:extLst>
          </p:cNvPr>
          <p:cNvSpPr/>
          <p:nvPr/>
        </p:nvSpPr>
        <p:spPr>
          <a:xfrm>
            <a:off x="6425841" y="6335959"/>
            <a:ext cx="3087877" cy="923925"/>
          </a:xfrm>
          <a:prstGeom prst="rect">
            <a:avLst/>
          </a:prstGeom>
          <a:solidFill>
            <a:srgbClr val="1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F02F728-C648-D54F-93C8-5552C865FA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5" y="1612790"/>
            <a:ext cx="2282261" cy="842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1A18EB3-79B3-E645-BE7C-D67EB5657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4" y="1352038"/>
            <a:ext cx="2282263" cy="268501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1E94B281-B282-7D45-819E-4E39557DF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41" y="982965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821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2D7969-E3C1-AD49-8CC3-C172367B8DDB}"/>
              </a:ext>
            </a:extLst>
          </p:cNvPr>
          <p:cNvSpPr txBox="1"/>
          <p:nvPr/>
        </p:nvSpPr>
        <p:spPr>
          <a:xfrm>
            <a:off x="659791" y="1654240"/>
            <a:ext cx="280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</a:t>
            </a:r>
            <a:r>
              <a:rPr lang="zh-CN" altLang="en-US" sz="16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60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60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0DDAB-FA4A-3944-AA54-C6433635B925}"/>
              </a:ext>
            </a:extLst>
          </p:cNvPr>
          <p:cNvSpPr txBox="1"/>
          <p:nvPr/>
        </p:nvSpPr>
        <p:spPr>
          <a:xfrm>
            <a:off x="659790" y="1916607"/>
            <a:ext cx="300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Letterpress</a:t>
            </a:r>
            <a:endParaRPr lang="en-US" sz="2800" b="1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902C5-4AB8-0C49-935E-842A42BB09BA}"/>
              </a:ext>
            </a:extLst>
          </p:cNvPr>
          <p:cNvSpPr/>
          <p:nvPr/>
        </p:nvSpPr>
        <p:spPr>
          <a:xfrm>
            <a:off x="659791" y="2578903"/>
            <a:ext cx="5044081" cy="15955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 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Elegant</a:t>
            </a: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5AD930AB-A7C5-BF4D-81F0-9EEAF8848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5" b="72265"/>
          <a:stretch/>
        </p:blipFill>
        <p:spPr>
          <a:xfrm>
            <a:off x="4370797" y="1452079"/>
            <a:ext cx="6368921" cy="4285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7DCD10-7F00-4042-B205-CEF5F45239F1}"/>
              </a:ext>
            </a:extLst>
          </p:cNvPr>
          <p:cNvSpPr txBox="1"/>
          <p:nvPr/>
        </p:nvSpPr>
        <p:spPr>
          <a:xfrm>
            <a:off x="13698071" y="4554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图片 9">
            <a:extLst>
              <a:ext uri="{FF2B5EF4-FFF2-40B4-BE49-F238E27FC236}">
                <a16:creationId xmlns:a16="http://schemas.microsoft.com/office/drawing/2014/main" id="{7E023322-0799-244E-A2B9-8D28BDDFA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89" y="1072403"/>
            <a:ext cx="8263259" cy="47329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EDF5C6-2105-844A-BB0C-158CA31A2117}"/>
              </a:ext>
            </a:extLst>
          </p:cNvPr>
          <p:cNvSpPr/>
          <p:nvPr/>
        </p:nvSpPr>
        <p:spPr>
          <a:xfrm>
            <a:off x="4599501" y="3987609"/>
            <a:ext cx="921275" cy="107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图片 14">
            <a:extLst>
              <a:ext uri="{FF2B5EF4-FFF2-40B4-BE49-F238E27FC236}">
                <a16:creationId xmlns:a16="http://schemas.microsoft.com/office/drawing/2014/main" id="{13C7ABF5-1633-F94C-ABBF-787B17CA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9" r="81520" b="76151"/>
          <a:stretch/>
        </p:blipFill>
        <p:spPr>
          <a:xfrm>
            <a:off x="4384547" y="4086365"/>
            <a:ext cx="1259038" cy="11387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890B12-A09C-9F40-9BB8-F93E6A79DC87}"/>
              </a:ext>
            </a:extLst>
          </p:cNvPr>
          <p:cNvSpPr/>
          <p:nvPr/>
        </p:nvSpPr>
        <p:spPr>
          <a:xfrm>
            <a:off x="9613231" y="1452079"/>
            <a:ext cx="980574" cy="37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图片 14">
            <a:extLst>
              <a:ext uri="{FF2B5EF4-FFF2-40B4-BE49-F238E27FC236}">
                <a16:creationId xmlns:a16="http://schemas.microsoft.com/office/drawing/2014/main" id="{93507E6A-82C5-F04A-B48A-31B5DFED1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7" r="6515" b="97034"/>
          <a:stretch/>
        </p:blipFill>
        <p:spPr>
          <a:xfrm>
            <a:off x="9584871" y="1452079"/>
            <a:ext cx="919523" cy="458364"/>
          </a:xfrm>
          <a:prstGeom prst="rect">
            <a:avLst/>
          </a:prstGeom>
        </p:spPr>
      </p:pic>
      <p:pic>
        <p:nvPicPr>
          <p:cNvPr id="14" name="图片 5">
            <a:extLst>
              <a:ext uri="{FF2B5EF4-FFF2-40B4-BE49-F238E27FC236}">
                <a16:creationId xmlns:a16="http://schemas.microsoft.com/office/drawing/2014/main" id="{4B929863-3909-4944-91E2-4695C1326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02"/>
          <a:stretch/>
        </p:blipFill>
        <p:spPr>
          <a:xfrm>
            <a:off x="9809525" y="3156626"/>
            <a:ext cx="1454400" cy="528751"/>
          </a:xfrm>
          <a:prstGeom prst="rect">
            <a:avLst/>
          </a:prstGeom>
        </p:spPr>
      </p:pic>
      <p:pic>
        <p:nvPicPr>
          <p:cNvPr id="15" name="图片 21">
            <a:extLst>
              <a:ext uri="{FF2B5EF4-FFF2-40B4-BE49-F238E27FC236}">
                <a16:creationId xmlns:a16="http://schemas.microsoft.com/office/drawing/2014/main" id="{02E8505E-EC6A-DE40-BCE6-AE004FF9C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415" y="5997844"/>
            <a:ext cx="224477" cy="2253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2CD3F1-584E-E645-AD3F-C9FC3233603E}"/>
              </a:ext>
            </a:extLst>
          </p:cNvPr>
          <p:cNvGrpSpPr/>
          <p:nvPr/>
        </p:nvGrpSpPr>
        <p:grpSpPr>
          <a:xfrm>
            <a:off x="9803478" y="3155092"/>
            <a:ext cx="1464408" cy="3179967"/>
            <a:chOff x="9803478" y="3155092"/>
            <a:chExt cx="1464408" cy="31799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6E22AB0-92F2-5348-9B1E-5073F9837724}"/>
                </a:ext>
              </a:extLst>
            </p:cNvPr>
            <p:cNvGrpSpPr/>
            <p:nvPr/>
          </p:nvGrpSpPr>
          <p:grpSpPr>
            <a:xfrm>
              <a:off x="9803478" y="3184545"/>
              <a:ext cx="1464408" cy="3150514"/>
              <a:chOff x="1815461" y="1355473"/>
              <a:chExt cx="2304000" cy="4956803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3F2B1F5-3F72-B842-A437-93B6954D6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2577"/>
              <a:stretch/>
            </p:blipFill>
            <p:spPr>
              <a:xfrm>
                <a:off x="1815461" y="2344984"/>
                <a:ext cx="2304000" cy="3967292"/>
              </a:xfrm>
              <a:prstGeom prst="rect">
                <a:avLst/>
              </a:prstGeom>
            </p:spPr>
          </p:pic>
          <p:pic>
            <p:nvPicPr>
              <p:cNvPr id="33" name="图片 26">
                <a:extLst>
                  <a:ext uri="{FF2B5EF4-FFF2-40B4-BE49-F238E27FC236}">
                    <a16:creationId xmlns:a16="http://schemas.microsoft.com/office/drawing/2014/main" id="{D30BE212-2D29-074A-B064-F519FBC31B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3955"/>
              <a:stretch/>
            </p:blipFill>
            <p:spPr>
              <a:xfrm>
                <a:off x="1815461" y="1355473"/>
                <a:ext cx="2304000" cy="1565734"/>
              </a:xfrm>
              <a:prstGeom prst="rect">
                <a:avLst/>
              </a:prstGeom>
            </p:spPr>
          </p:pic>
        </p:grpSp>
        <p:pic>
          <p:nvPicPr>
            <p:cNvPr id="34" name="图片 5">
              <a:extLst>
                <a:ext uri="{FF2B5EF4-FFF2-40B4-BE49-F238E27FC236}">
                  <a16:creationId xmlns:a16="http://schemas.microsoft.com/office/drawing/2014/main" id="{086A5BFF-6583-2C40-8618-9A3FDB125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002"/>
            <a:stretch/>
          </p:blipFill>
          <p:spPr>
            <a:xfrm>
              <a:off x="9807510" y="3155092"/>
              <a:ext cx="1454400" cy="528751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56ABC93-E282-BF48-A6AC-DD0C3755DA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809" y="2927703"/>
            <a:ext cx="1806384" cy="35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719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43FBE7-98AC-B946-AC0F-D6A9A896FC17}"/>
              </a:ext>
            </a:extLst>
          </p:cNvPr>
          <p:cNvSpPr txBox="1"/>
          <p:nvPr/>
        </p:nvSpPr>
        <p:spPr>
          <a:xfrm>
            <a:off x="632667" y="528008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DESIGN Approach</a:t>
            </a:r>
            <a:r>
              <a:rPr kumimoji="0" lang="zh-CN" altLang="en-US" sz="1800" b="1" i="0" u="none" strike="noStrike" kern="1200" cap="all" spc="2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endParaRPr kumimoji="0" lang="en-US" sz="1800" b="1" i="0" u="none" strike="noStrike" kern="1200" cap="all" spc="2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A8D7B-F1F0-5540-876B-A74BB33367EA}"/>
              </a:ext>
            </a:extLst>
          </p:cNvPr>
          <p:cNvSpPr txBox="1"/>
          <p:nvPr/>
        </p:nvSpPr>
        <p:spPr>
          <a:xfrm>
            <a:off x="632664" y="1384758"/>
            <a:ext cx="10396383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layout, fast and easy to read, more control. </a:t>
            </a: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30000"/>
              </a:lnSpc>
              <a:defRPr/>
            </a:pPr>
            <a:endParaRPr lang="en-US" sz="240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TRUST</a:t>
            </a:r>
          </a:p>
          <a:p>
            <a:pPr lvl="0">
              <a:defRPr/>
            </a:pPr>
            <a:r>
              <a:rPr lang="en-US" sz="240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organization, cluster, clear 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zh-CN" altLang="en-US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SIMPLICITY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Focused, modern, clean and simple.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5099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io 8 Template.potx" id="{99B69793-C055-4CED-BA90-6EFA9DF8C3AB}" vid="{94D654F6-CE55-48D3-9A60-3A0B20C4B8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84B973A2B36B49A799CDD042BBF029" ma:contentTypeVersion="4" ma:contentTypeDescription="Create a new document." ma:contentTypeScope="" ma:versionID="4cf4475c4c38b57dca097ad80efa8274">
  <xsd:schema xmlns:xsd="http://www.w3.org/2001/XMLSchema" xmlns:xs="http://www.w3.org/2001/XMLSchema" xmlns:p="http://schemas.microsoft.com/office/2006/metadata/properties" xmlns:ns2="9a61b430-476d-47ba-a0e5-7c01d7094e44" xmlns:ns3="e7e5f006-662e-421a-a106-984b986ea71f" targetNamespace="http://schemas.microsoft.com/office/2006/metadata/properties" ma:root="true" ma:fieldsID="f96c1ea1aed1eed2d3389156360d079f" ns2:_="" ns3:_="">
    <xsd:import namespace="9a61b430-476d-47ba-a0e5-7c01d7094e44"/>
    <xsd:import namespace="e7e5f006-662e-421a-a106-984b986ea7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1b430-476d-47ba-a0e5-7c01d7094e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e5f006-662e-421a-a106-984b986ea71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6AA009-F0B3-4AEB-B6B4-0FE64993BD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4DC0E1-19EB-47F8-9FB7-B33365C726B4}">
  <ds:schemaRefs>
    <ds:schemaRef ds:uri="9a61b430-476d-47ba-a0e5-7c01d7094e44"/>
    <ds:schemaRef ds:uri="e7e5f006-662e-421a-a106-984b986ea71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2133</Words>
  <Application>Microsoft Macintosh PowerPoint</Application>
  <PresentationFormat>Widescreen</PresentationFormat>
  <Paragraphs>691</Paragraphs>
  <Slides>100</Slides>
  <Notes>100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Arial</vt:lpstr>
      <vt:lpstr>Calibri</vt:lpstr>
      <vt:lpstr>Calibri Light</vt:lpstr>
      <vt:lpstr>Georgia</vt:lpstr>
      <vt:lpstr>Segoe</vt:lpstr>
      <vt:lpstr>Segoe Light</vt:lpstr>
      <vt:lpstr>Segoe UI</vt:lpstr>
      <vt:lpstr>Segoe UI Light</vt:lpstr>
      <vt:lpstr>Segoe UI Semibold</vt:lpstr>
      <vt:lpstr>Office 佈景主題</vt:lpstr>
      <vt:lpstr>Dark Theme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efficient way to get informed </vt:lpstr>
      <vt:lpstr>PowerPoint Presentation</vt:lpstr>
      <vt:lpstr>PowerPoint Presentation</vt:lpstr>
      <vt:lpstr>PowerPoint Presentation</vt:lpstr>
      <vt:lpstr>Fast to get the latest development</vt:lpstr>
      <vt:lpstr>Explore more news that move.</vt:lpstr>
      <vt:lpstr>Easily get all-side’s opinions on a topic</vt:lpstr>
      <vt:lpstr>PowerPoint Presentation</vt:lpstr>
      <vt:lpstr>Top Stories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bold font Simple, elegant layout</vt:lpstr>
      <vt:lpstr>PowerPoint Presentation</vt:lpstr>
      <vt:lpstr>Bringing your interests closer to you and simply explore more.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Stories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Yifei Gong</cp:lastModifiedBy>
  <cp:revision>3</cp:revision>
  <dcterms:modified xsi:type="dcterms:W3CDTF">2019-09-19T13:24:27Z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leejay@microsoft.com</vt:lpwstr>
  </property>
  <property fmtid="{D5CDD505-2E9C-101B-9397-08002B2CF9AE}" pid="5" name="MSIP_Label_f42aa342-8706-4288-bd11-ebb85995028c_SetDate">
    <vt:lpwstr>2017-10-28T06:50:44.9836766Z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0x0101000584B973A2B36B49A799CDD042BBF029</vt:lpwstr>
  </property>
</Properties>
</file>